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  <p:sldMasterId id="2147483753" r:id="rId3"/>
    <p:sldMasterId id="2147483709" r:id="rId4"/>
    <p:sldMasterId id="2147483738" r:id="rId5"/>
  </p:sldMasterIdLst>
  <p:notesMasterIdLst>
    <p:notesMasterId r:id="rId34"/>
  </p:notesMasterIdLst>
  <p:sldIdLst>
    <p:sldId id="515" r:id="rId6"/>
    <p:sldId id="503" r:id="rId7"/>
    <p:sldId id="504" r:id="rId8"/>
    <p:sldId id="505" r:id="rId9"/>
    <p:sldId id="506" r:id="rId10"/>
    <p:sldId id="507" r:id="rId11"/>
    <p:sldId id="508" r:id="rId12"/>
    <p:sldId id="509" r:id="rId13"/>
    <p:sldId id="511" r:id="rId14"/>
    <p:sldId id="512" r:id="rId15"/>
    <p:sldId id="513" r:id="rId16"/>
    <p:sldId id="486" r:id="rId17"/>
    <p:sldId id="458" r:id="rId18"/>
    <p:sldId id="466" r:id="rId19"/>
    <p:sldId id="467" r:id="rId20"/>
    <p:sldId id="468" r:id="rId21"/>
    <p:sldId id="469" r:id="rId22"/>
    <p:sldId id="470" r:id="rId23"/>
    <p:sldId id="472" r:id="rId24"/>
    <p:sldId id="471" r:id="rId25"/>
    <p:sldId id="473" r:id="rId26"/>
    <p:sldId id="474" r:id="rId27"/>
    <p:sldId id="477" r:id="rId28"/>
    <p:sldId id="475" r:id="rId29"/>
    <p:sldId id="476" r:id="rId30"/>
    <p:sldId id="490" r:id="rId31"/>
    <p:sldId id="488" r:id="rId32"/>
    <p:sldId id="493" r:id="rId33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orient="horz" pos="2791">
          <p15:clr>
            <a:srgbClr val="A4A3A4"/>
          </p15:clr>
        </p15:guide>
        <p15:guide id="3" orient="horz" pos="288">
          <p15:clr>
            <a:srgbClr val="A4A3A4"/>
          </p15:clr>
        </p15:guide>
        <p15:guide id="4" orient="horz">
          <p15:clr>
            <a:srgbClr val="A4A3A4"/>
          </p15:clr>
        </p15:guide>
        <p15:guide id="5" orient="horz" pos="4027">
          <p15:clr>
            <a:srgbClr val="A4A3A4"/>
          </p15:clr>
        </p15:guide>
        <p15:guide id="6" pos="5473">
          <p15:clr>
            <a:srgbClr val="A4A3A4"/>
          </p15:clr>
        </p15:guide>
        <p15:guide id="7" pos="287">
          <p15:clr>
            <a:srgbClr val="A4A3A4"/>
          </p15:clr>
        </p15:guide>
        <p15:guide id="8" pos="3740">
          <p15:clr>
            <a:srgbClr val="A4A3A4"/>
          </p15:clr>
        </p15:guide>
        <p15:guide id="9" pos="2090">
          <p15:clr>
            <a:srgbClr val="A4A3A4"/>
          </p15:clr>
        </p15:guide>
        <p15:guide id="10" pos="644">
          <p15:clr>
            <a:srgbClr val="A4A3A4"/>
          </p15:clr>
        </p15:guide>
        <p15:guide id="11" pos="1322">
          <p15:clr>
            <a:srgbClr val="A4A3A4"/>
          </p15:clr>
        </p15:guide>
        <p15:guide id="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0F1"/>
    <a:srgbClr val="289D93"/>
    <a:srgbClr val="EAB200"/>
    <a:srgbClr val="A27B00"/>
    <a:srgbClr val="007EC4"/>
    <a:srgbClr val="595959"/>
    <a:srgbClr val="683788"/>
    <a:srgbClr val="ACC7E9"/>
    <a:srgbClr val="C40068"/>
    <a:srgbClr val="F5F3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17" autoAdjust="0"/>
    <p:restoredTop sz="50730" autoAdjust="0"/>
  </p:normalViewPr>
  <p:slideViewPr>
    <p:cSldViewPr snapToGrid="0">
      <p:cViewPr varScale="1">
        <p:scale>
          <a:sx n="44" d="100"/>
          <a:sy n="44" d="100"/>
        </p:scale>
        <p:origin x="2490" y="60"/>
      </p:cViewPr>
      <p:guideLst>
        <p:guide orient="horz" pos="4319"/>
        <p:guide orient="horz" pos="2791"/>
        <p:guide orient="horz" pos="288"/>
        <p:guide orient="horz"/>
        <p:guide orient="horz" pos="4027"/>
        <p:guide pos="5473"/>
        <p:guide pos="287"/>
        <p:guide pos="3740"/>
        <p:guide pos="2090"/>
        <p:guide pos="644"/>
        <p:guide pos="1322"/>
        <p:guide/>
      </p:guideLst>
    </p:cSldViewPr>
  </p:slideViewPr>
  <p:outlineViewPr>
    <p:cViewPr>
      <p:scale>
        <a:sx n="33" d="100"/>
        <a:sy n="33" d="100"/>
      </p:scale>
      <p:origin x="0" y="38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4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46D77-7A3F-4FA9-AC92-709AED4FB5F6}" type="datetimeFigureOut">
              <a:rPr lang="sv-SE" smtClean="0"/>
              <a:pPr/>
              <a:t>2019-01-07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D709F-E256-4A36-B43A-C2969BEDD10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194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Från att man började</a:t>
            </a:r>
            <a:r>
              <a:rPr lang="sv-SE" baseline="0" dirty="0"/>
              <a:t> utveckla nordvästra Kungsholmen, tidigt 2000-tal och fram tills att det är färdigt kommer  ca 5300 lägenheter att byggas, både boende och arbetsplatser fördubblas från idag.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D709F-E256-4A36-B43A-C2969BEDD107}" type="slidenum">
              <a:rPr lang="sv-SE" smtClean="0"/>
              <a:pPr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4034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 1. </a:t>
            </a:r>
            <a:r>
              <a:rPr lang="sv-SE" dirty="0" err="1"/>
              <a:t>Krillans</a:t>
            </a:r>
            <a:r>
              <a:rPr lang="sv-SE" dirty="0"/>
              <a:t> Krog,</a:t>
            </a:r>
            <a:r>
              <a:rPr lang="sv-SE" baseline="0" dirty="0"/>
              <a:t> </a:t>
            </a:r>
            <a:r>
              <a:rPr lang="sv-SE" baseline="0" dirty="0" err="1"/>
              <a:t>Bonava</a:t>
            </a:r>
            <a:r>
              <a:rPr lang="sv-SE" baseline="0" dirty="0"/>
              <a:t> bygger ca 160 bostäder. Projektet är under genomförande och beräknad </a:t>
            </a:r>
            <a:r>
              <a:rPr lang="sv-SE" baseline="0" dirty="0" err="1"/>
              <a:t>inflytt</a:t>
            </a:r>
            <a:r>
              <a:rPr lang="sv-SE" baseline="0" dirty="0"/>
              <a:t> är under hösten 2019.</a:t>
            </a:r>
          </a:p>
          <a:p>
            <a:endParaRPr lang="sv-SE" baseline="0" dirty="0"/>
          </a:p>
          <a:p>
            <a:r>
              <a:rPr lang="sv-SE" baseline="0" dirty="0"/>
              <a:t>2. Kristineberg 1:10; NCCs kontorsbyggnad; Detaljplanen är överklagad av naturskyddsföreningen som anser att vi går för hårt åt </a:t>
            </a:r>
            <a:r>
              <a:rPr lang="sv-SE" baseline="0" dirty="0" err="1"/>
              <a:t>ekmiljön</a:t>
            </a:r>
            <a:r>
              <a:rPr lang="sv-SE" baseline="0" dirty="0"/>
              <a:t>. Projektet ligger hos Mark- och miljööverdomstolen som förhoppningsvis lämnar besked under våren.</a:t>
            </a:r>
          </a:p>
          <a:p>
            <a:endParaRPr lang="sv-SE" baseline="0" dirty="0"/>
          </a:p>
          <a:p>
            <a:r>
              <a:rPr lang="sv-SE" baseline="0" dirty="0"/>
              <a:t>3. Kristinebergs Slott 5, Detaljplan för ca 230 bostäder samt en förskola. Projektet pausat i väntan på besked om kontorshuset som är tänkt att fungera som en bullerskärm mot </a:t>
            </a:r>
            <a:r>
              <a:rPr lang="sv-SE" baseline="0"/>
              <a:t>Essingeleden.</a:t>
            </a:r>
          </a:p>
          <a:p>
            <a:r>
              <a:rPr lang="sv-SE" baseline="0" dirty="0"/>
              <a:t> </a:t>
            </a:r>
          </a:p>
          <a:p>
            <a:r>
              <a:rPr lang="sv-SE" baseline="0" dirty="0"/>
              <a:t>4. Hornsbergskvarteren. En stor detaljplan för området som idag är Hornsbergs bussdepå. Se nästa sida.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D709F-E256-4A36-B43A-C2969BEDD107}" type="slidenum">
              <a:rPr lang="sv-SE" smtClean="0"/>
              <a:pPr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4896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Detaljplanen för Hornsbergskvarteren omfattar nuvarande</a:t>
            </a:r>
            <a:r>
              <a:rPr lang="sv-SE" baseline="0" dirty="0"/>
              <a:t> Hornsbergs bussdepå samt en del kringliggande ytor. Planen går på granskning i vår och innehåller:</a:t>
            </a:r>
          </a:p>
          <a:p>
            <a:r>
              <a:rPr lang="sv-SE" baseline="0" dirty="0"/>
              <a:t>Ca 750 normallägenheter 75% bostadsrätter och 25% hyresrätter. Lokaler i bottenvåningarna.  Höjder? Två stora kontorsbyggnader; fungerar som skydd mot Essingeleden. </a:t>
            </a:r>
          </a:p>
          <a:p>
            <a:r>
              <a:rPr lang="sv-SE" baseline="0" dirty="0"/>
              <a:t>2 förskolor, totalt 10 avdelningar. Ett LSS-boende om 6 lägenheter. Ett hotell.  Upprustning av parkområde i anslutning till IP, IP rustas upp; konstgräs.</a:t>
            </a:r>
          </a:p>
          <a:p>
            <a:r>
              <a:rPr lang="sv-SE" baseline="0" dirty="0"/>
              <a:t>Ett parkeringshus under Essingeleden för att läka ”hålet” i stadsbilden. En idrottshall med två fullstora hallar.</a:t>
            </a:r>
          </a:p>
          <a:p>
            <a:r>
              <a:rPr lang="sv-SE" baseline="0" dirty="0"/>
              <a:t>Byggstart ca 2020 för kontoret </a:t>
            </a:r>
            <a:r>
              <a:rPr lang="sv-SE" baseline="0" dirty="0" err="1"/>
              <a:t>kv</a:t>
            </a:r>
            <a:r>
              <a:rPr lang="sv-SE" baseline="0" dirty="0"/>
              <a:t> 8</a:t>
            </a:r>
          </a:p>
          <a:p>
            <a:r>
              <a:rPr lang="sv-SE" baseline="0" dirty="0"/>
              <a:t>Övriga området ca 2022-23 Bussdepå funktionen avvecklas och flyttar till </a:t>
            </a:r>
            <a:r>
              <a:rPr lang="sv-SE" baseline="0" dirty="0" err="1"/>
              <a:t>Tomteboda</a:t>
            </a:r>
            <a:r>
              <a:rPr lang="sv-SE" baseline="0" dirty="0"/>
              <a:t>/Solna.</a:t>
            </a:r>
          </a:p>
          <a:p>
            <a:r>
              <a:rPr lang="sv-SE" baseline="0" dirty="0"/>
              <a:t>Genom hela området löper en gata som har arbetsnamnet ”Långa gatan” den förbinder Hjalmar Söderbergs Väg med Lindhagensgatan.</a:t>
            </a:r>
          </a:p>
          <a:p>
            <a:endParaRPr lang="sv-SE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D709F-E256-4A36-B43A-C2969BEDD107}" type="slidenum">
              <a:rPr lang="sv-SE" smtClean="0"/>
              <a:pPr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3020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Ut mot de stora gatorna; </a:t>
            </a:r>
            <a:r>
              <a:rPr lang="sv-SE" dirty="0" err="1"/>
              <a:t>Nordenflyschts</a:t>
            </a:r>
            <a:r>
              <a:rPr lang="sv-SE" dirty="0"/>
              <a:t> och Lindhagen är husen 8 våningar inklusive 1 eller 2 indragna. Sen trappar bebyggelsen ner mot kvarterstorget;</a:t>
            </a:r>
            <a:r>
              <a:rPr lang="sv-SE" baseline="0" dirty="0"/>
              <a:t> där har man 5 våningar och en indragen.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D709F-E256-4A36-B43A-C2969BEDD107}" type="slidenum">
              <a:rPr lang="sv-SE" smtClean="0"/>
              <a:pPr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5187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 descr="Sida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Bildobjekt 9" descr="StockholmsStad_logot#21B0A8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  <p:sp>
        <p:nvSpPr>
          <p:cNvPr id="9" name="textruta 8"/>
          <p:cNvSpPr txBox="1"/>
          <p:nvPr userDrawn="1"/>
        </p:nvSpPr>
        <p:spPr>
          <a:xfrm>
            <a:off x="5094514" y="3443844"/>
            <a:ext cx="1721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30" name="Platshållare för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3D6C8-46B4-4BCA-91C7-F8973A2C4ED8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13" name="Rubrik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14" name="textruta 13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solidFill>
                  <a:srgbClr val="F5F3EE"/>
                </a:solidFill>
              </a:rPr>
              <a:t>The Capital of Scandinavia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lista, en 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/>
          <p:cNvSpPr>
            <a:spLocks noGrp="1"/>
          </p:cNvSpPr>
          <p:nvPr>
            <p:ph type="body" sz="quarter" idx="13"/>
          </p:nvPr>
        </p:nvSpPr>
        <p:spPr>
          <a:xfrm>
            <a:off x="458787" y="1440000"/>
            <a:ext cx="5486400" cy="3960000"/>
          </a:xfrm>
          <a:prstGeom prst="rect">
            <a:avLst/>
          </a:prstGeom>
        </p:spPr>
        <p:txBody>
          <a:bodyPr tIns="0"/>
          <a:lstStyle>
            <a:lvl1pPr marL="216000" indent="-216000">
              <a:spcAft>
                <a:spcPts val="480"/>
              </a:spcAft>
              <a:buFont typeface="Arial" pitchFamily="34" charset="0"/>
              <a:buChar char="•"/>
              <a:defRPr/>
            </a:lvl1pPr>
            <a:lvl2pPr indent="-396000">
              <a:defRPr/>
            </a:lvl2pPr>
            <a:lvl3pPr indent="-288000">
              <a:defRPr/>
            </a:lvl3pPr>
            <a:lvl4pPr indent="-288000">
              <a:defRPr/>
            </a:lvl4pPr>
            <a:lvl5pPr indent="-288000"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5" name="Platshållare fö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AC4DEF-1561-41E3-A47E-1AE64D3E72F2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16" name="Platshållare för bildnumm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7" name="Platshållare för sidfot 1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/>
              <a:t> </a:t>
            </a:r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hlm vx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4" descr="SBK_Samrad_V7_00375.jpg"/>
          <p:cNvPicPr>
            <a:picLocks noChangeAspect="1"/>
          </p:cNvPicPr>
          <p:nvPr userDrawn="1"/>
        </p:nvPicPr>
        <p:blipFill rotWithShape="1">
          <a:blip r:embed="rId2" cstate="print"/>
          <a:srcRect l="10953" r="10185"/>
          <a:stretch/>
        </p:blipFill>
        <p:spPr>
          <a:xfrm>
            <a:off x="0" y="-171450"/>
            <a:ext cx="9144000" cy="702945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pic>
        <p:nvPicPr>
          <p:cNvPr id="8" name="Bildobjekt 7" descr="StockholmsStad_logot#21B0A5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477525" y="5954400"/>
            <a:ext cx="1613919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65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10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3888000" cy="396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Font typeface="Arial" pitchFamily="34" charset="0"/>
              <a:buNone/>
              <a:defRPr sz="20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5" name="Platshållare för bild 14"/>
          <p:cNvSpPr>
            <a:spLocks noGrp="1"/>
          </p:cNvSpPr>
          <p:nvPr>
            <p:ph type="pic" sz="quarter" idx="14"/>
          </p:nvPr>
        </p:nvSpPr>
        <p:spPr>
          <a:xfrm>
            <a:off x="4572513" y="1440000"/>
            <a:ext cx="4104000" cy="396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endParaRPr lang="sv-SE" dirty="0"/>
          </a:p>
        </p:txBody>
      </p:sp>
      <p:sp>
        <p:nvSpPr>
          <p:cNvPr id="18" name="Platshållare för datum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E50AAB9-D2D1-433B-B1B9-589BFA09C1D7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19" name="Platshållare för bild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0" name="Platshållare för sidfot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sv-SE"/>
              <a:t> </a:t>
            </a:r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a egen bild - lägg i bakgrun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3999" cy="6857999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19" name="Platshållare för datum 1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EA79438-7DC2-4FEA-98BC-1543FEB9D9A7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20" name="Platshållare för bildnumm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1" name="Platshållare för sidfot 20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sv-SE"/>
              <a:t> </a:t>
            </a:r>
            <a:endParaRPr lang="sv-SE" dirty="0"/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4"/>
          </p:nvPr>
        </p:nvSpPr>
        <p:spPr>
          <a:xfrm>
            <a:off x="455614" y="1257300"/>
            <a:ext cx="3173412" cy="2876550"/>
          </a:xfrm>
          <a:prstGeom prst="rect">
            <a:avLst/>
          </a:prstGeom>
          <a:solidFill>
            <a:srgbClr val="F5F3EE"/>
          </a:solidFill>
        </p:spPr>
        <p:txBody>
          <a:bodyPr lIns="230400" tIns="230400" rIns="230400" bIns="230400"/>
          <a:lstStyle>
            <a:lvl1pPr marL="0">
              <a:defRPr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r>
              <a:rPr lang="sv-SE" dirty="0"/>
              <a:t>Nivå två</a:t>
            </a:r>
          </a:p>
          <a:p>
            <a:pPr lvl="0"/>
            <a:r>
              <a:rPr lang="sv-SE" dirty="0"/>
              <a:t>Nivå tre</a:t>
            </a:r>
          </a:p>
          <a:p>
            <a:pPr lvl="0"/>
            <a:r>
              <a:rPr lang="sv-SE" dirty="0"/>
              <a:t>Nivå fyra</a:t>
            </a:r>
          </a:p>
          <a:p>
            <a:pPr lvl="0"/>
            <a:r>
              <a:rPr lang="sv-SE" dirty="0"/>
              <a:t>Nivå fem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440000"/>
            <a:ext cx="8229600" cy="29035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8B384D-8089-44B8-A008-27B71AA74314}" type="datetime1">
              <a:rPr lang="sv-SE"/>
              <a:pPr/>
              <a:t>2019-01-07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SIDAN </a:t>
            </a:r>
            <a:fld id="{9B80F0DD-8873-4F7D-9DE3-6137E4063530}" type="slidenum">
              <a:rPr lang="sv-SE"/>
              <a:pPr/>
              <a:t>‹#›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STADSBYGGNADSKONTORET</a:t>
            </a:r>
          </a:p>
        </p:txBody>
      </p:sp>
    </p:spTree>
    <p:extLst>
      <p:ext uri="{BB962C8B-B14F-4D97-AF65-F5344CB8AC3E}">
        <p14:creationId xmlns:p14="http://schemas.microsoft.com/office/powerpoint/2010/main" val="1509727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72B0B9-DC86-4055-B700-51FFBD6B4B6F}" type="datetime1">
              <a:rPr lang="sv-SE"/>
              <a:pPr/>
              <a:t>2019-01-07</a:t>
            </a:fld>
            <a:endParaRPr lang="sv-SE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SIDAN </a:t>
            </a:r>
            <a:fld id="{248D8E1E-2DC5-4260-8641-F9C12F1C49C9}" type="slidenum">
              <a:rPr lang="sv-SE"/>
              <a:pPr/>
              <a:t>‹#›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STADSBYGGNADSKONTORET</a:t>
            </a:r>
          </a:p>
        </p:txBody>
      </p:sp>
    </p:spTree>
    <p:extLst>
      <p:ext uri="{BB962C8B-B14F-4D97-AF65-F5344CB8AC3E}">
        <p14:creationId xmlns:p14="http://schemas.microsoft.com/office/powerpoint/2010/main" val="3674992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2_ruto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Sida1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Platshållare för text 16"/>
          <p:cNvSpPr txBox="1">
            <a:spLocks/>
          </p:cNvSpPr>
          <p:nvPr userDrawn="1"/>
        </p:nvSpPr>
        <p:spPr>
          <a:xfrm>
            <a:off x="457677" y="457784"/>
            <a:ext cx="5472000" cy="3960000"/>
          </a:xfrm>
          <a:prstGeom prst="rect">
            <a:avLst/>
          </a:prstGeom>
          <a:solidFill>
            <a:srgbClr val="F5F3EE"/>
          </a:solidFill>
          <a:ln>
            <a:noFill/>
          </a:ln>
        </p:spPr>
        <p:txBody>
          <a:bodyPr lIns="234000" rIns="234000"/>
          <a:lstStyle>
            <a:lvl1pPr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7CA51-3ACB-46EF-8768-2C3FDF062540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5" name="Platshållare för text 15"/>
          <p:cNvSpPr>
            <a:spLocks noGrp="1"/>
          </p:cNvSpPr>
          <p:nvPr>
            <p:ph idx="1"/>
          </p:nvPr>
        </p:nvSpPr>
        <p:spPr>
          <a:xfrm>
            <a:off x="458788" y="2114551"/>
            <a:ext cx="5486400" cy="2200274"/>
          </a:xfrm>
          <a:prstGeom prst="rect">
            <a:avLst/>
          </a:prstGeom>
        </p:spPr>
        <p:txBody>
          <a:bodyPr vert="horz" lIns="234000" tIns="45720" rIns="234000" bIns="45720" rtlCol="0">
            <a:noAutofit/>
          </a:bodyPr>
          <a:lstStyle>
            <a:lvl1pPr>
              <a:lnSpc>
                <a:spcPct val="100000"/>
              </a:lnSpc>
              <a:defRPr sz="2000" b="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r>
              <a:rPr lang="sv-SE" dirty="0"/>
              <a:t>Nivå två</a:t>
            </a:r>
          </a:p>
          <a:p>
            <a:pPr lvl="0"/>
            <a:r>
              <a:rPr lang="sv-SE" dirty="0"/>
              <a:t>Nivå tre</a:t>
            </a:r>
          </a:p>
          <a:p>
            <a:pPr lvl="0"/>
            <a:r>
              <a:rPr lang="sv-SE" dirty="0"/>
              <a:t>Nivå fyra</a:t>
            </a:r>
          </a:p>
          <a:p>
            <a:pPr lvl="0"/>
            <a:r>
              <a:rPr lang="sv-SE" dirty="0"/>
              <a:t>Nivå fem</a:t>
            </a:r>
          </a:p>
        </p:txBody>
      </p:sp>
      <p:sp>
        <p:nvSpPr>
          <p:cNvPr id="14" name="Rektangel 13"/>
          <p:cNvSpPr/>
          <p:nvPr userDrawn="1"/>
        </p:nvSpPr>
        <p:spPr>
          <a:xfrm>
            <a:off x="5929200" y="4417200"/>
            <a:ext cx="2757600" cy="1976400"/>
          </a:xfrm>
          <a:prstGeom prst="rect">
            <a:avLst/>
          </a:prstGeom>
          <a:solidFill>
            <a:srgbClr val="F5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rgbClr val="000000"/>
              </a:solidFill>
            </a:endParaRPr>
          </a:p>
        </p:txBody>
      </p:sp>
      <p:sp>
        <p:nvSpPr>
          <p:cNvPr id="10" name="textruta 9"/>
          <p:cNvSpPr txBox="1"/>
          <p:nvPr userDrawn="1"/>
        </p:nvSpPr>
        <p:spPr>
          <a:xfrm>
            <a:off x="3222625" y="6214546"/>
            <a:ext cx="26019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solidFill>
                  <a:srgbClr val="000000"/>
                </a:solidFill>
              </a:rPr>
              <a:t>The Capital of Scandinavia</a:t>
            </a:r>
          </a:p>
        </p:txBody>
      </p:sp>
      <p:pic>
        <p:nvPicPr>
          <p:cNvPr id="13" name="Bildobjekt 12" descr="StockholmsStad_logot#21B0A5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2_ruto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16"/>
          <p:cNvSpPr txBox="1">
            <a:spLocks/>
          </p:cNvSpPr>
          <p:nvPr userDrawn="1"/>
        </p:nvSpPr>
        <p:spPr>
          <a:xfrm>
            <a:off x="457677" y="457784"/>
            <a:ext cx="5472000" cy="3960000"/>
          </a:xfrm>
          <a:prstGeom prst="rect">
            <a:avLst/>
          </a:prstGeom>
          <a:solidFill>
            <a:srgbClr val="683788"/>
          </a:solidFill>
          <a:ln>
            <a:noFill/>
          </a:ln>
        </p:spPr>
        <p:txBody>
          <a:bodyPr lIns="234000" rIns="234000"/>
          <a:lstStyle>
            <a:lvl1pPr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5F3EE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6129D-C112-4297-9DD6-96C50E503577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5" name="Platshållare för text 15"/>
          <p:cNvSpPr>
            <a:spLocks noGrp="1"/>
          </p:cNvSpPr>
          <p:nvPr>
            <p:ph idx="1"/>
          </p:nvPr>
        </p:nvSpPr>
        <p:spPr>
          <a:xfrm>
            <a:off x="458788" y="2114551"/>
            <a:ext cx="5486400" cy="2200274"/>
          </a:xfrm>
          <a:prstGeom prst="rect">
            <a:avLst/>
          </a:prstGeom>
        </p:spPr>
        <p:txBody>
          <a:bodyPr vert="horz" lIns="234000" tIns="45720" rIns="234000" bIns="45720" rtlCol="0">
            <a:noAutofit/>
          </a:bodyPr>
          <a:lstStyle>
            <a:lvl1pPr>
              <a:lnSpc>
                <a:spcPct val="100000"/>
              </a:lnSpc>
              <a:defRPr sz="2000">
                <a:solidFill>
                  <a:srgbClr val="F5F3EE"/>
                </a:solidFill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r>
              <a:rPr lang="sv-SE" dirty="0"/>
              <a:t>Nivå två</a:t>
            </a:r>
          </a:p>
          <a:p>
            <a:pPr lvl="0"/>
            <a:r>
              <a:rPr lang="sv-SE" dirty="0"/>
              <a:t>Nivå tre</a:t>
            </a:r>
          </a:p>
          <a:p>
            <a:pPr lvl="0"/>
            <a:r>
              <a:rPr lang="sv-SE" dirty="0"/>
              <a:t>Nivå fyra</a:t>
            </a:r>
          </a:p>
          <a:p>
            <a:pPr lvl="0"/>
            <a:r>
              <a:rPr lang="sv-SE" dirty="0"/>
              <a:t>Nivå fem</a:t>
            </a:r>
          </a:p>
        </p:txBody>
      </p:sp>
      <p:pic>
        <p:nvPicPr>
          <p:cNvPr id="11" name="Bildobjekt 10" descr="StockholmsStad_logot#21B0A5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  <p:sp>
        <p:nvSpPr>
          <p:cNvPr id="9" name="Platshållare för bild 11"/>
          <p:cNvSpPr>
            <a:spLocks noGrp="1"/>
          </p:cNvSpPr>
          <p:nvPr>
            <p:ph type="pic" sz="quarter" idx="11"/>
          </p:nvPr>
        </p:nvSpPr>
        <p:spPr>
          <a:xfrm>
            <a:off x="5929820" y="4416985"/>
            <a:ext cx="2758567" cy="1975878"/>
          </a:xfrm>
          <a:solidFill>
            <a:srgbClr val="289D93"/>
          </a:solidFill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2_ruto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16"/>
          <p:cNvSpPr txBox="1">
            <a:spLocks/>
          </p:cNvSpPr>
          <p:nvPr userDrawn="1"/>
        </p:nvSpPr>
        <p:spPr>
          <a:xfrm>
            <a:off x="457677" y="457784"/>
            <a:ext cx="5472000" cy="3960000"/>
          </a:xfrm>
          <a:prstGeom prst="rect">
            <a:avLst/>
          </a:prstGeom>
          <a:solidFill>
            <a:srgbClr val="007EC4"/>
          </a:solidFill>
          <a:ln>
            <a:noFill/>
          </a:ln>
        </p:spPr>
        <p:txBody>
          <a:bodyPr lIns="234000" rIns="234000"/>
          <a:lstStyle>
            <a:lvl1pPr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5F3EE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2FF1-9129-4601-9CB8-B147423A5DA6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5" name="Platshållare för text 15"/>
          <p:cNvSpPr>
            <a:spLocks noGrp="1"/>
          </p:cNvSpPr>
          <p:nvPr>
            <p:ph idx="1"/>
          </p:nvPr>
        </p:nvSpPr>
        <p:spPr>
          <a:xfrm>
            <a:off x="458788" y="2114551"/>
            <a:ext cx="5486400" cy="2200274"/>
          </a:xfrm>
          <a:prstGeom prst="rect">
            <a:avLst/>
          </a:prstGeom>
        </p:spPr>
        <p:txBody>
          <a:bodyPr vert="horz" lIns="234000" tIns="45720" rIns="234000" bIns="45720" rtlCol="0">
            <a:noAutofit/>
          </a:bodyPr>
          <a:lstStyle>
            <a:lvl1pPr>
              <a:lnSpc>
                <a:spcPct val="100000"/>
              </a:lnSpc>
              <a:defRPr sz="2000" b="0">
                <a:solidFill>
                  <a:srgbClr val="F5F3EE"/>
                </a:solidFill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r>
              <a:rPr lang="sv-SE" dirty="0"/>
              <a:t>Nivå två</a:t>
            </a:r>
          </a:p>
          <a:p>
            <a:pPr lvl="0"/>
            <a:r>
              <a:rPr lang="sv-SE" dirty="0"/>
              <a:t>Nivå tre</a:t>
            </a:r>
          </a:p>
          <a:p>
            <a:pPr lvl="0"/>
            <a:r>
              <a:rPr lang="sv-SE" dirty="0"/>
              <a:t>Nivå fyra</a:t>
            </a:r>
          </a:p>
          <a:p>
            <a:pPr lvl="0"/>
            <a:r>
              <a:rPr lang="sv-SE" dirty="0"/>
              <a:t>Nivå fem</a:t>
            </a:r>
          </a:p>
        </p:txBody>
      </p:sp>
      <p:pic>
        <p:nvPicPr>
          <p:cNvPr id="11" name="Bildobjekt 10" descr="StockholmsStad_logot#21B0A5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  <p:sp>
        <p:nvSpPr>
          <p:cNvPr id="9" name="Platshållare för bild 11"/>
          <p:cNvSpPr>
            <a:spLocks noGrp="1"/>
          </p:cNvSpPr>
          <p:nvPr>
            <p:ph type="pic" sz="quarter" idx="11"/>
          </p:nvPr>
        </p:nvSpPr>
        <p:spPr>
          <a:xfrm>
            <a:off x="5929820" y="4416985"/>
            <a:ext cx="2758567" cy="1975878"/>
          </a:xfrm>
          <a:solidFill>
            <a:srgbClr val="C40068"/>
          </a:solidFill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2_ruto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16"/>
          <p:cNvSpPr txBox="1">
            <a:spLocks/>
          </p:cNvSpPr>
          <p:nvPr userDrawn="1"/>
        </p:nvSpPr>
        <p:spPr>
          <a:xfrm>
            <a:off x="457677" y="457784"/>
            <a:ext cx="5472000" cy="3960000"/>
          </a:xfrm>
          <a:prstGeom prst="rect">
            <a:avLst/>
          </a:prstGeom>
          <a:solidFill>
            <a:srgbClr val="289D93"/>
          </a:solidFill>
          <a:ln>
            <a:noFill/>
          </a:ln>
        </p:spPr>
        <p:txBody>
          <a:bodyPr lIns="234000" rIns="234000"/>
          <a:lstStyle>
            <a:lvl1pPr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5F3EE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65727-4979-446B-8625-CCFCAC89FA53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5" name="Platshållare för text 15"/>
          <p:cNvSpPr>
            <a:spLocks noGrp="1"/>
          </p:cNvSpPr>
          <p:nvPr>
            <p:ph idx="1"/>
          </p:nvPr>
        </p:nvSpPr>
        <p:spPr>
          <a:xfrm>
            <a:off x="458788" y="2114551"/>
            <a:ext cx="5486400" cy="2200274"/>
          </a:xfrm>
          <a:prstGeom prst="rect">
            <a:avLst/>
          </a:prstGeom>
        </p:spPr>
        <p:txBody>
          <a:bodyPr vert="horz" lIns="234000" tIns="45720" rIns="234000" bIns="45720" rtlCol="0">
            <a:noAutofit/>
          </a:bodyPr>
          <a:lstStyle>
            <a:lvl1pPr>
              <a:lnSpc>
                <a:spcPct val="100000"/>
              </a:lnSpc>
              <a:defRPr sz="2000" b="0">
                <a:solidFill>
                  <a:srgbClr val="F5F3EE"/>
                </a:solidFill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r>
              <a:rPr lang="sv-SE" dirty="0"/>
              <a:t>Nivå två</a:t>
            </a:r>
          </a:p>
          <a:p>
            <a:pPr lvl="0"/>
            <a:r>
              <a:rPr lang="sv-SE" dirty="0"/>
              <a:t>Nivå tre</a:t>
            </a:r>
          </a:p>
          <a:p>
            <a:pPr lvl="0"/>
            <a:r>
              <a:rPr lang="sv-SE" dirty="0"/>
              <a:t>Nivå fyra</a:t>
            </a:r>
          </a:p>
          <a:p>
            <a:pPr lvl="0"/>
            <a:r>
              <a:rPr lang="sv-SE" dirty="0"/>
              <a:t>Nivå fem</a:t>
            </a:r>
          </a:p>
        </p:txBody>
      </p:sp>
      <p:sp>
        <p:nvSpPr>
          <p:cNvPr id="10" name="Platshållare för bild 11"/>
          <p:cNvSpPr>
            <a:spLocks noGrp="1"/>
          </p:cNvSpPr>
          <p:nvPr>
            <p:ph type="pic" sz="quarter" idx="11"/>
          </p:nvPr>
        </p:nvSpPr>
        <p:spPr>
          <a:xfrm>
            <a:off x="5929820" y="4416985"/>
            <a:ext cx="2758567" cy="1975878"/>
          </a:xfrm>
          <a:solidFill>
            <a:srgbClr val="683788"/>
          </a:solidFill>
        </p:spPr>
        <p:txBody>
          <a:bodyPr/>
          <a:lstStyle/>
          <a:p>
            <a:endParaRPr lang="sv-SE"/>
          </a:p>
        </p:txBody>
      </p:sp>
      <p:pic>
        <p:nvPicPr>
          <p:cNvPr id="11" name="Bildobjekt 10" descr="StockholmsStad_logot#21B0A5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 descr="Sida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Platshållare för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128F-1938-4F54-91F5-4D19C5BB47B2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solidFill>
                  <a:srgbClr val="F5F3EE"/>
                </a:solidFill>
              </a:rPr>
              <a:t>The Capital of Scandinavia</a:t>
            </a:r>
          </a:p>
        </p:txBody>
      </p:sp>
      <p:pic>
        <p:nvPicPr>
          <p:cNvPr id="11" name="Bildobjekt 10" descr="StockholmsStad_logot#21B0A8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2_rutor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16"/>
          <p:cNvSpPr txBox="1">
            <a:spLocks/>
          </p:cNvSpPr>
          <p:nvPr userDrawn="1"/>
        </p:nvSpPr>
        <p:spPr>
          <a:xfrm>
            <a:off x="457677" y="457784"/>
            <a:ext cx="5472000" cy="3960000"/>
          </a:xfrm>
          <a:prstGeom prst="rect">
            <a:avLst/>
          </a:prstGeom>
          <a:solidFill>
            <a:srgbClr val="C40068"/>
          </a:solidFill>
          <a:ln>
            <a:noFill/>
          </a:ln>
        </p:spPr>
        <p:txBody>
          <a:bodyPr lIns="234000" rIns="234000"/>
          <a:lstStyle>
            <a:lvl1pPr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5F3EE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7941D-3274-4AB1-ABFC-39AED11D0FE2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5" name="Platshållare för text 15"/>
          <p:cNvSpPr>
            <a:spLocks noGrp="1"/>
          </p:cNvSpPr>
          <p:nvPr>
            <p:ph idx="1"/>
          </p:nvPr>
        </p:nvSpPr>
        <p:spPr>
          <a:xfrm>
            <a:off x="458788" y="2114551"/>
            <a:ext cx="5486400" cy="2200274"/>
          </a:xfrm>
          <a:prstGeom prst="rect">
            <a:avLst/>
          </a:prstGeom>
        </p:spPr>
        <p:txBody>
          <a:bodyPr vert="horz" lIns="234000" tIns="45720" rIns="234000" bIns="45720" rtlCol="0">
            <a:noAutofit/>
          </a:bodyPr>
          <a:lstStyle>
            <a:lvl1pPr>
              <a:lnSpc>
                <a:spcPct val="100000"/>
              </a:lnSpc>
              <a:defRPr sz="2000" b="0">
                <a:solidFill>
                  <a:srgbClr val="F5F3EE"/>
                </a:solidFill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r>
              <a:rPr lang="sv-SE" dirty="0"/>
              <a:t>Nivå två</a:t>
            </a:r>
          </a:p>
          <a:p>
            <a:pPr lvl="0"/>
            <a:r>
              <a:rPr lang="sv-SE" dirty="0"/>
              <a:t>Nivå tre</a:t>
            </a:r>
          </a:p>
          <a:p>
            <a:pPr lvl="0"/>
            <a:r>
              <a:rPr lang="sv-SE" dirty="0"/>
              <a:t>Nivå fyra</a:t>
            </a:r>
          </a:p>
          <a:p>
            <a:pPr lvl="0"/>
            <a:r>
              <a:rPr lang="sv-SE" dirty="0"/>
              <a:t>Nivå fem</a:t>
            </a:r>
          </a:p>
        </p:txBody>
      </p:sp>
      <p:pic>
        <p:nvPicPr>
          <p:cNvPr id="11" name="Bildobjekt 10" descr="StockholmsStad_logot#21B0A5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  <p:sp>
        <p:nvSpPr>
          <p:cNvPr id="8" name="Platshållare för bild 11"/>
          <p:cNvSpPr>
            <a:spLocks noGrp="1"/>
          </p:cNvSpPr>
          <p:nvPr>
            <p:ph type="pic" sz="quarter" idx="11"/>
          </p:nvPr>
        </p:nvSpPr>
        <p:spPr>
          <a:xfrm>
            <a:off x="5929820" y="4416985"/>
            <a:ext cx="2758567" cy="1975878"/>
          </a:xfrm>
          <a:solidFill>
            <a:srgbClr val="007EC4"/>
          </a:solidFill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10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3888000" cy="396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Font typeface="Arial" pitchFamily="34" charset="0"/>
              <a:buNone/>
              <a:defRPr sz="20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5" name="Platshållare för bild 14"/>
          <p:cNvSpPr>
            <a:spLocks noGrp="1"/>
          </p:cNvSpPr>
          <p:nvPr>
            <p:ph type="pic" sz="quarter" idx="14"/>
          </p:nvPr>
        </p:nvSpPr>
        <p:spPr>
          <a:xfrm>
            <a:off x="4572513" y="1440000"/>
            <a:ext cx="4104000" cy="396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endParaRPr lang="sv-SE" dirty="0"/>
          </a:p>
        </p:txBody>
      </p:sp>
      <p:sp>
        <p:nvSpPr>
          <p:cNvPr id="18" name="Platshållare för datum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E50AAB9-D2D1-433B-B1B9-589BFA09C1D7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19" name="Platshållare för bildnummer 18"/>
          <p:cNvSpPr>
            <a:spLocks noGrp="1"/>
          </p:cNvSpPr>
          <p:nvPr>
            <p:ph type="sldNum" sz="quarter" idx="16"/>
          </p:nvPr>
        </p:nvSpPr>
        <p:spPr>
          <a:xfrm>
            <a:off x="6554788" y="6008688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0" name="Platshållare för sidfot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sv-SE"/>
              <a:t> </a:t>
            </a:r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1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 lIns="0" rIns="0"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r>
              <a:rPr lang="sv-SE" dirty="0"/>
              <a:t>Nivå två</a:t>
            </a:r>
          </a:p>
          <a:p>
            <a:pPr lvl="0"/>
            <a:r>
              <a:rPr lang="sv-SE" dirty="0"/>
              <a:t>Nivå tre</a:t>
            </a:r>
          </a:p>
          <a:p>
            <a:pPr lvl="0"/>
            <a:r>
              <a:rPr lang="sv-SE" dirty="0"/>
              <a:t>Nivå fyra</a:t>
            </a:r>
          </a:p>
          <a:p>
            <a:pPr lvl="0"/>
            <a:r>
              <a:rPr lang="sv-SE" dirty="0"/>
              <a:t>Nivå fem</a:t>
            </a:r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DCE18-A0F6-413E-86D9-10B862C2BE9D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/>
              <a:t>Sida </a:t>
            </a:r>
            <a:fld id="{DFD9F532-A642-4895-B52A-AD6ACF0CFA9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/>
              <a:t> </a:t>
            </a:r>
            <a:endParaRPr lang="sv-SE" dirty="0"/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2">
    <p:bg>
      <p:bgPr>
        <a:solidFill>
          <a:srgbClr val="007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 lIns="0" tIns="0" rIns="0"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r>
              <a:rPr lang="sv-SE" dirty="0"/>
              <a:t>Nivå två</a:t>
            </a:r>
          </a:p>
          <a:p>
            <a:pPr lvl="0"/>
            <a:r>
              <a:rPr lang="sv-SE" dirty="0"/>
              <a:t>Nivå tre</a:t>
            </a:r>
          </a:p>
          <a:p>
            <a:pPr lvl="0"/>
            <a:r>
              <a:rPr lang="sv-SE" dirty="0"/>
              <a:t>Nivå fyra</a:t>
            </a:r>
          </a:p>
          <a:p>
            <a:pPr lvl="0"/>
            <a:r>
              <a:rPr lang="sv-SE" dirty="0"/>
              <a:t>Nivå fem</a:t>
            </a:r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B13816-8BA7-4A6C-8813-ECC58FA94B9A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/>
              <a:t>Sida </a:t>
            </a:r>
            <a:fld id="{DFD9F532-A642-4895-B52A-AD6ACF0CFA9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/>
              <a:t> </a:t>
            </a:r>
            <a:endParaRPr lang="sv-SE" dirty="0"/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3">
    <p:bg>
      <p:bgPr>
        <a:solidFill>
          <a:srgbClr val="289D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r>
              <a:rPr lang="sv-SE" dirty="0"/>
              <a:t>Nivå två</a:t>
            </a:r>
          </a:p>
          <a:p>
            <a:pPr lvl="0"/>
            <a:r>
              <a:rPr lang="sv-SE" dirty="0"/>
              <a:t>Nivå tre</a:t>
            </a:r>
          </a:p>
          <a:p>
            <a:pPr lvl="0"/>
            <a:r>
              <a:rPr lang="sv-SE" dirty="0"/>
              <a:t>Nivå fyra</a:t>
            </a:r>
          </a:p>
          <a:p>
            <a:pPr lvl="0"/>
            <a:r>
              <a:rPr lang="sv-SE" dirty="0"/>
              <a:t>Nivå fem</a:t>
            </a:r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C3735F3-39A3-4340-A018-E4659270284E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/>
              <a:t>Sida </a:t>
            </a:r>
            <a:fld id="{DFD9F532-A642-4895-B52A-AD6ACF0CFA9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/>
              <a:t> </a:t>
            </a:r>
            <a:endParaRPr lang="sv-SE" dirty="0"/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4">
    <p:bg>
      <p:bgPr>
        <a:solidFill>
          <a:srgbClr val="C400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r>
              <a:rPr lang="sv-SE" dirty="0"/>
              <a:t>Nivå två</a:t>
            </a:r>
          </a:p>
          <a:p>
            <a:pPr lvl="0"/>
            <a:r>
              <a:rPr lang="sv-SE" dirty="0"/>
              <a:t>Nivå tre</a:t>
            </a:r>
          </a:p>
          <a:p>
            <a:pPr lvl="0"/>
            <a:r>
              <a:rPr lang="sv-SE" dirty="0"/>
              <a:t>Nivå fyra</a:t>
            </a:r>
          </a:p>
          <a:p>
            <a:pPr lvl="0"/>
            <a:r>
              <a:rPr lang="sv-SE" dirty="0"/>
              <a:t>Nivå fem</a:t>
            </a:r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F530E40-AB3D-4B71-9A8B-DB461A83CC5A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/>
              <a:t>Sida </a:t>
            </a:r>
            <a:fld id="{DFD9F532-A642-4895-B52A-AD6ACF0CFA9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/>
              <a:t> </a:t>
            </a:r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lista, en 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/>
          <p:cNvSpPr>
            <a:spLocks noGrp="1"/>
          </p:cNvSpPr>
          <p:nvPr>
            <p:ph type="body" sz="quarter" idx="13"/>
          </p:nvPr>
        </p:nvSpPr>
        <p:spPr>
          <a:xfrm>
            <a:off x="458787" y="1440000"/>
            <a:ext cx="5486400" cy="3960000"/>
          </a:xfrm>
          <a:prstGeom prst="rect">
            <a:avLst/>
          </a:prstGeom>
        </p:spPr>
        <p:txBody>
          <a:bodyPr tIns="0"/>
          <a:lstStyle>
            <a:lvl1pPr marL="216000" indent="-216000">
              <a:spcAft>
                <a:spcPts val="480"/>
              </a:spcAft>
              <a:buFont typeface="Arial" pitchFamily="34" charset="0"/>
              <a:buChar char="•"/>
              <a:defRPr/>
            </a:lvl1pPr>
            <a:lvl2pPr indent="-396000">
              <a:defRPr/>
            </a:lvl2pPr>
            <a:lvl3pPr indent="-288000">
              <a:defRPr/>
            </a:lvl3pPr>
            <a:lvl4pPr indent="-288000">
              <a:defRPr/>
            </a:lvl4pPr>
            <a:lvl5pPr indent="-288000"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5" name="Platshållare fö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AC4DEF-1561-41E3-A47E-1AE64D3E72F2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16" name="Platshållare för bildnumm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7" name="Platshållare för sidfot 1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/>
              <a:t> </a:t>
            </a:r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hlm vx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4" descr="SBK_Samrad_V7_00375.jpg"/>
          <p:cNvPicPr>
            <a:picLocks noChangeAspect="1"/>
          </p:cNvPicPr>
          <p:nvPr userDrawn="1"/>
        </p:nvPicPr>
        <p:blipFill rotWithShape="1">
          <a:blip r:embed="rId2" cstate="print"/>
          <a:srcRect l="10953" r="10185"/>
          <a:stretch/>
        </p:blipFill>
        <p:spPr>
          <a:xfrm>
            <a:off x="0" y="-171450"/>
            <a:ext cx="9144000" cy="702945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pic>
        <p:nvPicPr>
          <p:cNvPr id="8" name="Bildobjekt 7" descr="StockholmsStad_logot#21B0A5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477525" y="5954400"/>
            <a:ext cx="1613919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655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10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3888000" cy="396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Font typeface="Arial" pitchFamily="34" charset="0"/>
              <a:buNone/>
              <a:defRPr sz="20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5" name="Platshållare för bild 14"/>
          <p:cNvSpPr>
            <a:spLocks noGrp="1"/>
          </p:cNvSpPr>
          <p:nvPr>
            <p:ph type="pic" sz="quarter" idx="14"/>
          </p:nvPr>
        </p:nvSpPr>
        <p:spPr>
          <a:xfrm>
            <a:off x="4572513" y="1440000"/>
            <a:ext cx="4104000" cy="396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endParaRPr lang="sv-SE" dirty="0"/>
          </a:p>
        </p:txBody>
      </p:sp>
      <p:sp>
        <p:nvSpPr>
          <p:cNvPr id="18" name="Platshållare för datum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E50AAB9-D2D1-433B-B1B9-589BFA09C1D7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19" name="Platshållare för bild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0" name="Platshållare för sidfot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sv-SE"/>
              <a:t> </a:t>
            </a:r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a egen bild - lägg i bakgrun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3999" cy="6857999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9" name="Platshållare för datum 1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EA79438-7DC2-4FEA-98BC-1543FEB9D9A7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20" name="Platshållare för bildnumm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1" name="Platshållare för sidfot 20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sv-SE"/>
              <a:t> </a:t>
            </a:r>
            <a:endParaRPr lang="sv-SE" dirty="0"/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4"/>
          </p:nvPr>
        </p:nvSpPr>
        <p:spPr>
          <a:xfrm>
            <a:off x="455614" y="1257300"/>
            <a:ext cx="3173412" cy="2876550"/>
          </a:xfrm>
          <a:solidFill>
            <a:srgbClr val="F5F3EE"/>
          </a:solidFill>
        </p:spPr>
        <p:txBody>
          <a:bodyPr lIns="230400" tIns="230400" rIns="230400" bIns="230400"/>
          <a:lstStyle>
            <a:lvl1pPr marL="0">
              <a:defRPr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r>
              <a:rPr lang="sv-SE" dirty="0"/>
              <a:t>Nivå två</a:t>
            </a:r>
          </a:p>
          <a:p>
            <a:pPr lvl="0"/>
            <a:r>
              <a:rPr lang="sv-SE" dirty="0"/>
              <a:t>Nivå tre</a:t>
            </a:r>
          </a:p>
          <a:p>
            <a:pPr lvl="0"/>
            <a:r>
              <a:rPr lang="sv-SE" dirty="0"/>
              <a:t>Nivå fyra</a:t>
            </a:r>
          </a:p>
          <a:p>
            <a:pPr lvl="0"/>
            <a:r>
              <a:rPr lang="sv-SE" dirty="0"/>
              <a:t>Nivå fem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Sida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Platshållare för datum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8AC1-A2FD-4F44-A3D5-BEABD563D721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11" name="Rubrik 10"/>
          <p:cNvSpPr>
            <a:spLocks noGrp="1"/>
          </p:cNvSpPr>
          <p:nvPr>
            <p:ph type="title"/>
          </p:nvPr>
        </p:nvSpPr>
        <p:spPr>
          <a:xfrm>
            <a:off x="457200" y="458105"/>
            <a:ext cx="2860675" cy="1227820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12" name="textruta 11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solidFill>
                  <a:srgbClr val="F5F3EE"/>
                </a:solidFill>
              </a:rPr>
              <a:t>The Capital of Scandinavia</a:t>
            </a:r>
          </a:p>
        </p:txBody>
      </p:sp>
      <p:pic>
        <p:nvPicPr>
          <p:cNvPr id="14" name="Bildobjekt 13" descr="StockholmsStad_logot#21B0A8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8B384D-8089-44B8-A008-27B71AA74314}" type="datetime1">
              <a:rPr lang="sv-SE"/>
              <a:pPr/>
              <a:t>2019-01-07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SIDAN </a:t>
            </a:r>
            <a:fld id="{9B80F0DD-8873-4F7D-9DE3-6137E4063530}" type="slidenum">
              <a:rPr lang="sv-SE"/>
              <a:pPr/>
              <a:t>‹#›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STADSBYGGNADSKONTORET</a:t>
            </a:r>
          </a:p>
        </p:txBody>
      </p:sp>
    </p:spTree>
    <p:extLst>
      <p:ext uri="{BB962C8B-B14F-4D97-AF65-F5344CB8AC3E}">
        <p14:creationId xmlns:p14="http://schemas.microsoft.com/office/powerpoint/2010/main" val="15097279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72B0B9-DC86-4055-B700-51FFBD6B4B6F}" type="datetime1">
              <a:rPr lang="sv-SE"/>
              <a:pPr/>
              <a:t>2019-01-07</a:t>
            </a:fld>
            <a:endParaRPr lang="sv-SE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SIDAN </a:t>
            </a:r>
            <a:fld id="{248D8E1E-2DC5-4260-8641-F9C12F1C49C9}" type="slidenum">
              <a:rPr lang="sv-SE"/>
              <a:pPr/>
              <a:t>‹#›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STADSBYGGNADSKONTORET</a:t>
            </a:r>
          </a:p>
        </p:txBody>
      </p:sp>
    </p:spTree>
    <p:extLst>
      <p:ext uri="{BB962C8B-B14F-4D97-AF65-F5344CB8AC3E}">
        <p14:creationId xmlns:p14="http://schemas.microsoft.com/office/powerpoint/2010/main" val="36749928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D8DA-1528-4C6E-9FAE-1360D865DB31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14" name="Platshållare för bildnumm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sidfot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v-SE"/>
              <a:t> </a:t>
            </a:r>
            <a:endParaRPr lang="sv-SE" dirty="0"/>
          </a:p>
        </p:txBody>
      </p:sp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12475045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en 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/>
          <p:cNvSpPr>
            <a:spLocks noGrp="1"/>
          </p:cNvSpPr>
          <p:nvPr>
            <p:ph type="body" sz="quarter" idx="13"/>
          </p:nvPr>
        </p:nvSpPr>
        <p:spPr>
          <a:xfrm>
            <a:off x="458787" y="1440000"/>
            <a:ext cx="5486400" cy="3960000"/>
          </a:xfrm>
          <a:prstGeom prst="rect">
            <a:avLst/>
          </a:prstGeom>
        </p:spPr>
        <p:txBody>
          <a:bodyPr tIns="0"/>
          <a:lstStyle>
            <a:lvl1pPr marL="216000" indent="-216000">
              <a:spcAft>
                <a:spcPts val="480"/>
              </a:spcAft>
              <a:buFont typeface="Arial" pitchFamily="34" charset="0"/>
              <a:buChar char="•"/>
              <a:defRPr/>
            </a:lvl1pPr>
            <a:lvl2pPr indent="-396000">
              <a:defRPr/>
            </a:lvl2pPr>
            <a:lvl3pPr indent="-288000">
              <a:defRPr/>
            </a:lvl3pPr>
            <a:lvl4pPr indent="-288000">
              <a:defRPr/>
            </a:lvl4pPr>
            <a:lvl5pPr indent="-288000"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5" name="Platshållare fö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AC4DEF-1561-41E3-A47E-1AE64D3E72F2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16" name="Platshållare för bildnumm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7" name="Platshållare för sidfot 1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/>
              <a:t> </a:t>
            </a:r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 två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10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3888000" cy="3960000"/>
          </a:xfrm>
          <a:prstGeom prst="rect">
            <a:avLst/>
          </a:prstGeom>
        </p:spPr>
        <p:txBody>
          <a:bodyPr tIns="0"/>
          <a:lstStyle>
            <a:lvl1pPr marL="216000" indent="-216000">
              <a:spcAft>
                <a:spcPts val="480"/>
              </a:spcAft>
              <a:buFont typeface="Arial" pitchFamily="34" charset="0"/>
              <a:buChar char="•"/>
              <a:defRPr sz="20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text 10"/>
          <p:cNvSpPr>
            <a:spLocks noGrp="1"/>
          </p:cNvSpPr>
          <p:nvPr>
            <p:ph type="body" sz="quarter" idx="14"/>
          </p:nvPr>
        </p:nvSpPr>
        <p:spPr>
          <a:xfrm>
            <a:off x="4785850" y="1440000"/>
            <a:ext cx="3888000" cy="3960000"/>
          </a:xfrm>
          <a:prstGeom prst="rect">
            <a:avLst/>
          </a:prstGeom>
        </p:spPr>
        <p:txBody>
          <a:bodyPr tIns="0"/>
          <a:lstStyle>
            <a:lvl1pPr marL="216000" indent="-216000">
              <a:spcAft>
                <a:spcPts val="480"/>
              </a:spcAft>
              <a:buFont typeface="Arial" pitchFamily="34" charset="0"/>
              <a:buChar char="•"/>
              <a:defRPr sz="20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0" name="Platshållare för datum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5C90092-4481-4CAB-AB05-C3D5BFC5317E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21" name="Platshållare för bildnummer 2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2" name="Platshållare för sidfot 2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sv-SE"/>
              <a:t> </a:t>
            </a:r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10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3888000" cy="396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Font typeface="Arial" pitchFamily="34" charset="0"/>
              <a:buNone/>
              <a:defRPr sz="20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5" name="Platshållare för bild 14"/>
          <p:cNvSpPr>
            <a:spLocks noGrp="1"/>
          </p:cNvSpPr>
          <p:nvPr>
            <p:ph type="pic" sz="quarter" idx="14"/>
          </p:nvPr>
        </p:nvSpPr>
        <p:spPr>
          <a:xfrm>
            <a:off x="4572513" y="1440000"/>
            <a:ext cx="4104000" cy="396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endParaRPr lang="sv-SE" dirty="0"/>
          </a:p>
        </p:txBody>
      </p:sp>
      <p:sp>
        <p:nvSpPr>
          <p:cNvPr id="18" name="Platshållare för datum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E50AAB9-D2D1-433B-B1B9-589BFA09C1D7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19" name="Platshållare för bild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0" name="Platshållare för sidfot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sv-SE"/>
              <a:t> </a:t>
            </a:r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440000"/>
            <a:ext cx="5263116" cy="3960000"/>
          </a:xfrm>
          <a:prstGeom prst="rect">
            <a:avLst/>
          </a:prstGeom>
        </p:spPr>
        <p:txBody>
          <a:bodyPr/>
          <a:lstStyle>
            <a:lvl1pPr marL="0" indent="0" algn="l"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4" name="Platshållare fö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2F57-3B3D-4224-8984-C361905DB6EC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15" name="Platshållare för bildnumm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6" name="Platshållare för sidfot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v-SE"/>
              <a:t> </a:t>
            </a:r>
            <a:endParaRPr lang="sv-SE" dirty="0"/>
          </a:p>
        </p:txBody>
      </p:sp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D8DA-1528-4C6E-9FAE-1360D865DB31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14" name="Platshållare för bildnumm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sidfot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v-SE"/>
              <a:t> </a:t>
            </a:r>
            <a:endParaRPr lang="sv-SE" dirty="0"/>
          </a:p>
        </p:txBody>
      </p:sp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a egen bild - lägg i bakgrun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3999" cy="6857999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9" name="Platshållare för datum 1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EA79438-7DC2-4FEA-98BC-1543FEB9D9A7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20" name="Platshållare för bildnumm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1" name="Platshållare för sidfot 20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sv-SE"/>
              <a:t> </a:t>
            </a:r>
            <a:endParaRPr lang="sv-SE" dirty="0"/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4"/>
          </p:nvPr>
        </p:nvSpPr>
        <p:spPr>
          <a:xfrm>
            <a:off x="455614" y="1257300"/>
            <a:ext cx="3173412" cy="2876550"/>
          </a:xfrm>
          <a:solidFill>
            <a:srgbClr val="F5F3EE"/>
          </a:solidFill>
        </p:spPr>
        <p:txBody>
          <a:bodyPr lIns="230400" tIns="230400" rIns="230400" bIns="230400"/>
          <a:lstStyle>
            <a:lvl1pPr marL="0">
              <a:defRPr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r>
              <a:rPr lang="sv-SE" dirty="0"/>
              <a:t>Nivå två</a:t>
            </a:r>
          </a:p>
          <a:p>
            <a:pPr lvl="0"/>
            <a:r>
              <a:rPr lang="sv-SE" dirty="0"/>
              <a:t>Nivå tre</a:t>
            </a:r>
          </a:p>
          <a:p>
            <a:pPr lvl="0"/>
            <a:r>
              <a:rPr lang="sv-SE" dirty="0"/>
              <a:t>Nivå fyra</a:t>
            </a:r>
          </a:p>
          <a:p>
            <a:pPr lvl="0"/>
            <a:r>
              <a:rPr lang="sv-SE" dirty="0"/>
              <a:t>Nivå fem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8B384D-8089-44B8-A008-27B71AA74314}" type="datetime1">
              <a:rPr lang="sv-SE"/>
              <a:pPr/>
              <a:t>2019-01-07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SIDAN </a:t>
            </a:r>
            <a:fld id="{9B80F0DD-8873-4F7D-9DE3-6137E4063530}" type="slidenum">
              <a:rPr lang="sv-SE"/>
              <a:pPr/>
              <a:t>‹#›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STADSBYGGNADSKONTORET</a:t>
            </a:r>
          </a:p>
        </p:txBody>
      </p:sp>
    </p:spTree>
    <p:extLst>
      <p:ext uri="{BB962C8B-B14F-4D97-AF65-F5344CB8AC3E}">
        <p14:creationId xmlns:p14="http://schemas.microsoft.com/office/powerpoint/2010/main" val="1509727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 descr="Sida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Platshållare för datum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A663D-97B6-4388-AA9A-A974B8BF79E5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10" name="textruta 9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solidFill>
                  <a:srgbClr val="F5F3EE"/>
                </a:solidFill>
              </a:rPr>
              <a:t>The Capital of Scandinavia</a:t>
            </a:r>
          </a:p>
        </p:txBody>
      </p:sp>
      <p:pic>
        <p:nvPicPr>
          <p:cNvPr id="7" name="Bildobjekt 6" descr="StockholmsStad_logot#21B0A5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hlm vx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4" descr="SBK_Samrad_V7_00375.jpg"/>
          <p:cNvPicPr>
            <a:picLocks noChangeAspect="1"/>
          </p:cNvPicPr>
          <p:nvPr userDrawn="1"/>
        </p:nvPicPr>
        <p:blipFill rotWithShape="1">
          <a:blip r:embed="rId2" cstate="print"/>
          <a:srcRect l="10953" r="10185"/>
          <a:stretch/>
        </p:blipFill>
        <p:spPr>
          <a:xfrm>
            <a:off x="0" y="-171450"/>
            <a:ext cx="9144000" cy="702945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pic>
        <p:nvPicPr>
          <p:cNvPr id="8" name="Bildobjekt 7" descr="StockholmsStad_logot#21B0A5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477525" y="5954400"/>
            <a:ext cx="1613919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655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pitelsidor_1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 lIns="0" rIns="0"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r>
              <a:rPr lang="sv-SE" dirty="0"/>
              <a:t>Nivå två</a:t>
            </a:r>
          </a:p>
          <a:p>
            <a:pPr lvl="0"/>
            <a:r>
              <a:rPr lang="sv-SE" dirty="0"/>
              <a:t>Nivå tre</a:t>
            </a:r>
          </a:p>
          <a:p>
            <a:pPr lvl="0"/>
            <a:r>
              <a:rPr lang="sv-SE" dirty="0"/>
              <a:t>Nivå fyra</a:t>
            </a:r>
          </a:p>
          <a:p>
            <a:pPr lvl="0"/>
            <a:r>
              <a:rPr lang="sv-SE" dirty="0"/>
              <a:t>Nivå fem</a:t>
            </a:r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DCE18-A0F6-413E-86D9-10B862C2BE9D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/>
              <a:t>Sida </a:t>
            </a:r>
            <a:fld id="{DFD9F532-A642-4895-B52A-AD6ACF0CFA9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/>
              <a:t> </a:t>
            </a:r>
            <a:endParaRPr lang="sv-SE" dirty="0"/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3741838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Sida4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Platshållare för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C5512-1681-4AB0-8FAB-EA39F9391904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11" name="textruta 10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solidFill>
                  <a:srgbClr val="F5F3EE"/>
                </a:solidFill>
              </a:rPr>
              <a:t>The Capital of Scandinavia</a:t>
            </a:r>
          </a:p>
        </p:txBody>
      </p:sp>
      <p:pic>
        <p:nvPicPr>
          <p:cNvPr id="12" name="Bildobjekt 11" descr="StockholmsStad_logot#21B0A8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Sida6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Platshållare för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C38F2-795C-4FB6-86BC-1C70938A9C39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solidFill>
                  <a:srgbClr val="F5F3EE"/>
                </a:solidFill>
              </a:rPr>
              <a:t>The Capital of Scandinavia</a:t>
            </a:r>
          </a:p>
        </p:txBody>
      </p:sp>
      <p:pic>
        <p:nvPicPr>
          <p:cNvPr id="11" name="Bildobjekt 10" descr="StockholmsStad_logot#21B0A8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Sida7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Platshållare för datum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8CF95-1CEC-4379-940D-49731EC44E13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457200" y="458105"/>
            <a:ext cx="2860675" cy="970838"/>
          </a:xfrm>
        </p:spPr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solidFill>
                  <a:srgbClr val="F5F3EE"/>
                </a:solidFill>
              </a:rPr>
              <a:t>The Capital of Scandinavia</a:t>
            </a:r>
          </a:p>
        </p:txBody>
      </p:sp>
      <p:pic>
        <p:nvPicPr>
          <p:cNvPr id="11" name="Bildobjekt 10" descr="StockholmsStad_logot#21B0A5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Sida8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9050" y="0"/>
            <a:ext cx="9144000" cy="6858000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FCDFA1-0AC5-4E78-A7D5-92F58D000B11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sv-SE"/>
              <a:t> </a:t>
            </a:r>
            <a:endParaRPr lang="sv-SE" dirty="0"/>
          </a:p>
        </p:txBody>
      </p:sp>
      <p:sp>
        <p:nvSpPr>
          <p:cNvPr id="8" name="textruta 7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solidFill>
                  <a:srgbClr val="000000"/>
                </a:solidFill>
              </a:rPr>
              <a:t>The Capital of Scandinavia</a:t>
            </a: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pic>
        <p:nvPicPr>
          <p:cNvPr id="7" name="Bildobjekt 6" descr="StockholmsStad_logot#21B0A5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datum 1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B77345-3934-48F7-BECC-5FA00C1D10B8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solidFill>
                  <a:srgbClr val="000000"/>
                </a:solidFill>
              </a:rPr>
              <a:t>The Capital of Scandinavia</a:t>
            </a:r>
          </a:p>
        </p:txBody>
      </p:sp>
      <p:sp>
        <p:nvSpPr>
          <p:cNvPr id="11" name="Rubrik 10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pic>
        <p:nvPicPr>
          <p:cNvPr id="6" name="Bildobjekt 5" descr="StockholmsStad_logot#21B0A5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sidfot 7"/>
          <p:cNvSpPr>
            <a:spLocks noGrp="1"/>
          </p:cNvSpPr>
          <p:nvPr>
            <p:ph type="ftr" sz="quarter" idx="3"/>
          </p:nvPr>
        </p:nvSpPr>
        <p:spPr>
          <a:xfrm>
            <a:off x="3260725" y="61753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pPr algn="l"/>
            <a:r>
              <a:rPr lang="sv-SE"/>
              <a:t> </a:t>
            </a:r>
            <a:endParaRPr lang="sv-SE" dirty="0"/>
          </a:p>
        </p:txBody>
      </p:sp>
      <p:sp>
        <p:nvSpPr>
          <p:cNvPr id="4" name="Platshållare för rubrik 3"/>
          <p:cNvSpPr>
            <a:spLocks noGrp="1"/>
          </p:cNvSpPr>
          <p:nvPr>
            <p:ph type="title"/>
          </p:nvPr>
        </p:nvSpPr>
        <p:spPr>
          <a:xfrm>
            <a:off x="457200" y="458105"/>
            <a:ext cx="5490000" cy="9708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2"/>
          </p:nvPr>
        </p:nvSpPr>
        <p:spPr>
          <a:xfrm>
            <a:off x="446252" y="6159259"/>
            <a:ext cx="2133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F5F3EE"/>
                </a:solidFill>
              </a:defRPr>
            </a:lvl1pPr>
          </a:lstStyle>
          <a:p>
            <a:fld id="{01A8E402-34A5-4504-946F-2FCB50B8D67D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solidFill>
                  <a:srgbClr val="F5F3EE"/>
                </a:solidFill>
              </a:rPr>
              <a:t>The Capital of Scandinavia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4"/>
          </p:nvPr>
        </p:nvSpPr>
        <p:spPr>
          <a:xfrm>
            <a:off x="6554788" y="60086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b" anchorCtr="0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C10DC-4A3A-4999-B6F6-CF42AE3DEA22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705" r:id="rId2"/>
    <p:sldLayoutId id="2147483672" r:id="rId3"/>
    <p:sldLayoutId id="2147483673" r:id="rId4"/>
    <p:sldLayoutId id="2147483674" r:id="rId5"/>
    <p:sldLayoutId id="2147483676" r:id="rId6"/>
    <p:sldLayoutId id="2147483677" r:id="rId7"/>
    <p:sldLayoutId id="2147483777" r:id="rId8"/>
    <p:sldLayoutId id="2147483684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</p:sldLayoutIdLst>
  <p:hf hdr="0" ftr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 spc="60" baseline="0">
          <a:solidFill>
            <a:srgbClr val="F5F3EE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None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»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datum 5"/>
          <p:cNvSpPr>
            <a:spLocks noGrp="1"/>
          </p:cNvSpPr>
          <p:nvPr>
            <p:ph type="dt" sz="half" idx="2"/>
          </p:nvPr>
        </p:nvSpPr>
        <p:spPr>
          <a:xfrm>
            <a:off x="365787" y="615290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41E72B3-0F3E-41B1-9587-96E80122ED28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12" name="Platshållare för sidfot 6"/>
          <p:cNvSpPr>
            <a:spLocks noGrp="1"/>
          </p:cNvSpPr>
          <p:nvPr>
            <p:ph type="ftr" sz="quarter" idx="3"/>
          </p:nvPr>
        </p:nvSpPr>
        <p:spPr>
          <a:xfrm>
            <a:off x="3201132" y="615261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sv-SE"/>
              <a:t> </a:t>
            </a:r>
            <a:endParaRPr lang="sv-SE" dirty="0"/>
          </a:p>
        </p:txBody>
      </p:sp>
      <p:sp>
        <p:nvSpPr>
          <p:cNvPr id="14" name="Platshållare för rubrik 13"/>
          <p:cNvSpPr>
            <a:spLocks noGrp="1"/>
          </p:cNvSpPr>
          <p:nvPr>
            <p:ph type="title"/>
          </p:nvPr>
        </p:nvSpPr>
        <p:spPr>
          <a:xfrm>
            <a:off x="457200" y="550863"/>
            <a:ext cx="5487988" cy="1143000"/>
          </a:xfrm>
          <a:prstGeom prst="rect">
            <a:avLst/>
          </a:prstGeom>
        </p:spPr>
        <p:txBody>
          <a:bodyPr vert="horz" lIns="234000" tIns="234000" rIns="23400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16" name="Platshållare för text 15"/>
          <p:cNvSpPr>
            <a:spLocks noGrp="1"/>
          </p:cNvSpPr>
          <p:nvPr>
            <p:ph type="body" idx="1"/>
          </p:nvPr>
        </p:nvSpPr>
        <p:spPr>
          <a:xfrm>
            <a:off x="458788" y="2114551"/>
            <a:ext cx="5486400" cy="2200274"/>
          </a:xfrm>
          <a:prstGeom prst="rect">
            <a:avLst/>
          </a:prstGeom>
        </p:spPr>
        <p:txBody>
          <a:bodyPr vert="horz" lIns="234000" tIns="45720" rIns="23400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r>
              <a:rPr lang="sv-SE" dirty="0"/>
              <a:t>Nivå två</a:t>
            </a:r>
          </a:p>
          <a:p>
            <a:pPr lvl="0"/>
            <a:r>
              <a:rPr lang="sv-SE" dirty="0"/>
              <a:t>Nivå tre</a:t>
            </a:r>
          </a:p>
          <a:p>
            <a:pPr lvl="0"/>
            <a:r>
              <a:rPr lang="sv-SE" dirty="0"/>
              <a:t>Nivå fyra</a:t>
            </a:r>
          </a:p>
          <a:p>
            <a:pPr lvl="0"/>
            <a:r>
              <a:rPr lang="sv-SE" dirty="0"/>
              <a:t>Nivå fem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3222625" y="61986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solidFill>
                  <a:schemeClr val="bg1"/>
                </a:solidFill>
              </a:rPr>
              <a:t>The Capital of Scandinavia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97" r:id="rId6"/>
  </p:sldLayoutIdLst>
  <p:hf hdr="0" ftr="0"/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sz="4000" b="1" kern="1200" spc="6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000"/>
        </a:lnSpc>
        <a:spcBef>
          <a:spcPts val="0"/>
        </a:spcBef>
        <a:buFont typeface="Arial" pitchFamily="34" charset="0"/>
        <a:buNone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89D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rubrik 3"/>
          <p:cNvSpPr>
            <a:spLocks noGrp="1"/>
          </p:cNvSpPr>
          <p:nvPr>
            <p:ph type="title"/>
          </p:nvPr>
        </p:nvSpPr>
        <p:spPr>
          <a:xfrm>
            <a:off x="458788" y="457200"/>
            <a:ext cx="8231188" cy="9708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pic>
        <p:nvPicPr>
          <p:cNvPr id="6" name="Bildobjekt 5" descr="StockholmsStad_logot#21B0A8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57200" y="5935350"/>
            <a:ext cx="1632207" cy="589789"/>
          </a:xfrm>
          <a:prstGeom prst="rect">
            <a:avLst/>
          </a:prstGeom>
        </p:spPr>
      </p:pic>
      <p:sp>
        <p:nvSpPr>
          <p:cNvPr id="8" name="Platshållare för text 7"/>
          <p:cNvSpPr>
            <a:spLocks noGrp="1"/>
          </p:cNvSpPr>
          <p:nvPr>
            <p:ph type="body" idx="1"/>
          </p:nvPr>
        </p:nvSpPr>
        <p:spPr>
          <a:xfrm>
            <a:off x="457200" y="1440000"/>
            <a:ext cx="8229600" cy="2903537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r>
              <a:rPr lang="sv-SE" dirty="0"/>
              <a:t>Nivå två</a:t>
            </a:r>
          </a:p>
          <a:p>
            <a:pPr lvl="0"/>
            <a:r>
              <a:rPr lang="sv-SE" dirty="0"/>
              <a:t>Nivå tre</a:t>
            </a:r>
          </a:p>
          <a:p>
            <a:pPr lvl="0"/>
            <a:r>
              <a:rPr lang="sv-SE" dirty="0"/>
              <a:t>Nivå fyra</a:t>
            </a:r>
          </a:p>
          <a:p>
            <a:pPr lvl="0"/>
            <a:r>
              <a:rPr lang="sv-SE" dirty="0"/>
              <a:t>Nivå fem</a:t>
            </a:r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2"/>
          </p:nvPr>
        </p:nvSpPr>
        <p:spPr>
          <a:xfrm>
            <a:off x="6554788" y="6069112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fld id="{04565FE0-1A3B-49F4-8821-70B4C8CA64D8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4"/>
          </p:nvPr>
        </p:nvSpPr>
        <p:spPr>
          <a:xfrm>
            <a:off x="6554788" y="6234212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sv-SE" dirty="0"/>
              <a:t>Sida </a:t>
            </a:r>
            <a:fld id="{DFD9F532-A642-4895-B52A-AD6ACF0CFA9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3"/>
          </p:nvPr>
        </p:nvSpPr>
        <p:spPr>
          <a:xfrm>
            <a:off x="3317875" y="6008688"/>
            <a:ext cx="28956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 </a:t>
            </a:r>
            <a:endParaRPr lang="sv-S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802" r:id="rId11"/>
  </p:sldLayoutIdLst>
  <p:hf hdr="0" ftr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 spc="60" baseline="0">
          <a:solidFill>
            <a:srgbClr val="F5F3EE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None/>
        <a:defRPr sz="2000" kern="1200">
          <a:solidFill>
            <a:srgbClr val="F5F3EE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2000" kern="1200">
          <a:solidFill>
            <a:srgbClr val="F5F3E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•"/>
        <a:defRPr sz="1800" kern="1200">
          <a:solidFill>
            <a:srgbClr val="F5F3E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1800" kern="1200">
          <a:solidFill>
            <a:srgbClr val="F5F3E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»"/>
        <a:defRPr sz="1800" kern="1200">
          <a:solidFill>
            <a:srgbClr val="F5F3E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rubrik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31188" cy="842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idx="1"/>
          </p:nvPr>
        </p:nvSpPr>
        <p:spPr>
          <a:xfrm>
            <a:off x="457200" y="1440000"/>
            <a:ext cx="8231188" cy="41321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7" name="Platshållare för datum 16"/>
          <p:cNvSpPr>
            <a:spLocks noGrp="1"/>
          </p:cNvSpPr>
          <p:nvPr>
            <p:ph type="dt" sz="half" idx="2"/>
          </p:nvPr>
        </p:nvSpPr>
        <p:spPr>
          <a:xfrm>
            <a:off x="6554788" y="6088063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rgbClr val="000000"/>
                </a:solidFill>
              </a:defRPr>
            </a:lvl1pPr>
          </a:lstStyle>
          <a:p>
            <a:fld id="{8FD87E47-B018-4D9F-BACF-B33E4383886C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18" name="Platshållare för bildnummer 17"/>
          <p:cNvSpPr>
            <a:spLocks noGrp="1"/>
          </p:cNvSpPr>
          <p:nvPr>
            <p:ph type="sldNum" sz="quarter" idx="4"/>
          </p:nvPr>
        </p:nvSpPr>
        <p:spPr>
          <a:xfrm>
            <a:off x="6554788" y="6238975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rgbClr val="000000"/>
                </a:solidFill>
              </a:defRPr>
            </a:lvl1pPr>
          </a:lstStyle>
          <a:p>
            <a:r>
              <a:rPr lang="sv-SE" dirty="0"/>
              <a:t>Sida </a:t>
            </a:r>
            <a:fld id="{42A5867E-8ECA-40F1-9DD6-AE7AFDFAA89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9" name="Platshållare för sidfot 18"/>
          <p:cNvSpPr>
            <a:spLocks noGrp="1"/>
          </p:cNvSpPr>
          <p:nvPr>
            <p:ph type="ftr" sz="quarter" idx="3"/>
          </p:nvPr>
        </p:nvSpPr>
        <p:spPr>
          <a:xfrm>
            <a:off x="3181350" y="6274287"/>
            <a:ext cx="2895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rgbClr val="000000"/>
                </a:solidFill>
              </a:defRPr>
            </a:lvl1pPr>
          </a:lstStyle>
          <a:p>
            <a:r>
              <a:rPr lang="sv-SE"/>
              <a:t> </a:t>
            </a:r>
            <a:endParaRPr lang="sv-SE" dirty="0"/>
          </a:p>
        </p:txBody>
      </p:sp>
      <p:pic>
        <p:nvPicPr>
          <p:cNvPr id="9" name="Bildobjekt 8" descr="StockholmsStad_logot#21B0A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77525" y="5954400"/>
            <a:ext cx="1613919" cy="54864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79" r:id="rId7"/>
    <p:sldLayoutId id="2147483780" r:id="rId8"/>
    <p:sldLayoutId id="2147483804" r:id="rId9"/>
  </p:sldLayoutIdLst>
  <p:hf hdr="0" ftr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 spc="60" baseline="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None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–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»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7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3408362" cy="4497250"/>
          </a:xfrm>
        </p:spPr>
        <p:txBody>
          <a:bodyPr/>
          <a:lstStyle/>
          <a:p>
            <a:r>
              <a:rPr lang="sv-SE" b="1" dirty="0"/>
              <a:t>Bostäder</a:t>
            </a:r>
          </a:p>
          <a:p>
            <a:r>
              <a:rPr lang="sv-SE" dirty="0"/>
              <a:t>Ca 5300 nya lägenheter</a:t>
            </a:r>
          </a:p>
          <a:p>
            <a:endParaRPr lang="sv-SE" dirty="0"/>
          </a:p>
          <a:p>
            <a:r>
              <a:rPr lang="sv-SE" b="1" dirty="0"/>
              <a:t>Boende</a:t>
            </a:r>
          </a:p>
          <a:p>
            <a:r>
              <a:rPr lang="sv-SE" dirty="0"/>
              <a:t>Idag: ca 10 000</a:t>
            </a:r>
          </a:p>
          <a:p>
            <a:r>
              <a:rPr lang="sv-SE" dirty="0"/>
              <a:t>2030: ca 20 000</a:t>
            </a:r>
          </a:p>
          <a:p>
            <a:endParaRPr lang="sv-SE" dirty="0"/>
          </a:p>
          <a:p>
            <a:r>
              <a:rPr lang="sv-SE" b="1" dirty="0"/>
              <a:t>Lokaler</a:t>
            </a:r>
          </a:p>
          <a:p>
            <a:r>
              <a:rPr lang="sv-SE" dirty="0"/>
              <a:t>Ca 350 000 kvm nya lokaler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Fakta/Siffror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4294967295"/>
          </p:nvPr>
        </p:nvSpPr>
        <p:spPr>
          <a:xfrm>
            <a:off x="7010400" y="6088063"/>
            <a:ext cx="2133600" cy="153987"/>
          </a:xfrm>
        </p:spPr>
        <p:txBody>
          <a:bodyPr/>
          <a:lstStyle/>
          <a:p>
            <a:fld id="{35C90092-4481-4CAB-AB05-C3D5BFC5317E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238875"/>
            <a:ext cx="2133600" cy="153988"/>
          </a:xfrm>
        </p:spPr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1</a:t>
            </a:fld>
            <a:endParaRPr lang="sv-SE" dirty="0"/>
          </a:p>
        </p:txBody>
      </p:sp>
      <p:sp>
        <p:nvSpPr>
          <p:cNvPr id="2" name="textruta 1"/>
          <p:cNvSpPr txBox="1"/>
          <p:nvPr/>
        </p:nvSpPr>
        <p:spPr>
          <a:xfrm>
            <a:off x="458788" y="4613811"/>
            <a:ext cx="2914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Arbetsplatser</a:t>
            </a:r>
          </a:p>
          <a:p>
            <a:r>
              <a:rPr lang="sv-SE" sz="20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Idag: ca 15 000</a:t>
            </a:r>
          </a:p>
          <a:p>
            <a:r>
              <a:rPr lang="sv-SE" sz="20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2030: ca 35 000</a:t>
            </a:r>
          </a:p>
          <a:p>
            <a:endParaRPr lang="sv-SE" sz="20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4733925" y="1394184"/>
            <a:ext cx="3429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Service</a:t>
            </a:r>
          </a:p>
          <a:p>
            <a:r>
              <a:rPr lang="sv-SE" sz="20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Skolor, förskolor, idrottshallar, hotell, butiker,</a:t>
            </a:r>
          </a:p>
          <a:p>
            <a:r>
              <a:rPr lang="sv-SE" sz="20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idrottsplats och köpcentrum</a:t>
            </a:r>
          </a:p>
          <a:p>
            <a:endParaRPr lang="sv-SE" sz="20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  <a:p>
            <a:r>
              <a:rPr lang="sv-SE" sz="20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Aktörer</a:t>
            </a:r>
          </a:p>
          <a:p>
            <a:r>
              <a:rPr lang="sv-SE" sz="20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Ett 30-tal byggherrar, SL, Trafikverket och stadens bolag</a:t>
            </a:r>
          </a:p>
          <a:p>
            <a:endParaRPr lang="sv-SE" sz="20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  <a:p>
            <a:r>
              <a:rPr lang="sv-SE" sz="20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Byggtid</a:t>
            </a:r>
          </a:p>
          <a:p>
            <a:r>
              <a:rPr lang="sv-SE" sz="20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2001-2030</a:t>
            </a:r>
          </a:p>
        </p:txBody>
      </p:sp>
    </p:spTree>
    <p:extLst>
      <p:ext uri="{BB962C8B-B14F-4D97-AF65-F5344CB8AC3E}">
        <p14:creationId xmlns:p14="http://schemas.microsoft.com/office/powerpoint/2010/main" val="3305251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type="body" sz="quarter" idx="13"/>
          </p:nvPr>
        </p:nvSpPr>
        <p:spPr>
          <a:xfrm>
            <a:off x="457200" y="1143221"/>
            <a:ext cx="7826231" cy="3960000"/>
          </a:xfrm>
        </p:spPr>
        <p:txBody>
          <a:bodyPr>
            <a:noAutofit/>
          </a:bodyPr>
          <a:lstStyle/>
          <a:p>
            <a:r>
              <a:rPr lang="sv-SE" sz="1800" dirty="0"/>
              <a:t>Tät stad av innerstadskaraktär</a:t>
            </a:r>
          </a:p>
          <a:p>
            <a:pPr marL="342900" indent="-342900">
              <a:buFont typeface="Arial" pitchFamily="34" charset="0"/>
              <a:buChar char="•"/>
            </a:pPr>
            <a:endParaRPr lang="sv-SE" sz="1800" dirty="0"/>
          </a:p>
          <a:p>
            <a:r>
              <a:rPr lang="sv-SE" sz="1800" dirty="0"/>
              <a:t>Anpassad till platsens förutsättningar</a:t>
            </a:r>
          </a:p>
          <a:p>
            <a:pPr marL="812700" lvl="1" indent="-285750"/>
            <a:r>
              <a:rPr lang="sv-SE" sz="1800" dirty="0"/>
              <a:t>Kuperad terräng</a:t>
            </a:r>
          </a:p>
          <a:p>
            <a:pPr marL="812700" lvl="1" indent="-285750"/>
            <a:r>
              <a:rPr lang="sv-SE" sz="1800" dirty="0"/>
              <a:t>Institutionsstråk</a:t>
            </a:r>
          </a:p>
          <a:p>
            <a:pPr marL="812700" lvl="1" indent="-285750"/>
            <a:r>
              <a:rPr lang="sv-SE" sz="1800" dirty="0"/>
              <a:t>Hus i park</a:t>
            </a:r>
          </a:p>
          <a:p>
            <a:pPr marL="812700" lvl="1" indent="-285750"/>
            <a:r>
              <a:rPr lang="sv-SE" sz="1800" dirty="0"/>
              <a:t>Kulturhistoriska värden</a:t>
            </a:r>
          </a:p>
          <a:p>
            <a:pPr marL="342900" indent="-342900">
              <a:buFont typeface="Arial" pitchFamily="34" charset="0"/>
              <a:buChar char="•"/>
            </a:pPr>
            <a:endParaRPr lang="sv-SE" sz="1800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AC4DEF-1561-41E3-A47E-1AE64D3E72F2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10</a:t>
            </a:fld>
            <a:endParaRPr lang="sv-SE" dirty="0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Visionen</a:t>
            </a:r>
          </a:p>
        </p:txBody>
      </p:sp>
    </p:spTree>
    <p:extLst>
      <p:ext uri="{BB962C8B-B14F-4D97-AF65-F5344CB8AC3E}">
        <p14:creationId xmlns:p14="http://schemas.microsoft.com/office/powerpoint/2010/main" val="3408161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type="body" sz="quarter" idx="13"/>
          </p:nvPr>
        </p:nvSpPr>
        <p:spPr>
          <a:xfrm>
            <a:off x="457200" y="1143221"/>
            <a:ext cx="7698625" cy="3960000"/>
          </a:xfrm>
        </p:spPr>
        <p:txBody>
          <a:bodyPr>
            <a:noAutofit/>
          </a:bodyPr>
          <a:lstStyle/>
          <a:p>
            <a:r>
              <a:rPr lang="sv-SE" sz="1800" dirty="0"/>
              <a:t>Bostäder, studentlägenheter, kontor, skola, idrott, underjordisk tennishall.</a:t>
            </a:r>
          </a:p>
          <a:p>
            <a:endParaRPr lang="sv-SE" sz="1800" dirty="0"/>
          </a:p>
          <a:p>
            <a:r>
              <a:rPr lang="sv-SE" sz="1800" dirty="0"/>
              <a:t>Grön karaktär bevaras. Naturmark, parker och promenadstråk utvecklas.</a:t>
            </a:r>
          </a:p>
          <a:p>
            <a:endParaRPr lang="sv-SE" sz="1800" dirty="0"/>
          </a:p>
          <a:p>
            <a:r>
              <a:rPr lang="sv-SE" sz="1800" dirty="0"/>
              <a:t>Stark koppling till idrott bevaras.</a:t>
            </a:r>
          </a:p>
          <a:p>
            <a:endParaRPr lang="sv-SE" sz="1800" dirty="0"/>
          </a:p>
          <a:p>
            <a:r>
              <a:rPr lang="sv-SE" sz="1800" dirty="0"/>
              <a:t>1775 lägenheter, 5 förskolor och skola för 750 elever (</a:t>
            </a:r>
            <a:r>
              <a:rPr lang="sv-SE" sz="1800" dirty="0" err="1"/>
              <a:t>fsk</a:t>
            </a:r>
            <a:r>
              <a:rPr lang="sv-SE" sz="1800" dirty="0"/>
              <a:t>- åk 6). Butiker i entrévåningarna.</a:t>
            </a:r>
          </a:p>
          <a:p>
            <a:endParaRPr lang="sv-SE" sz="1800" dirty="0"/>
          </a:p>
          <a:p>
            <a:r>
              <a:rPr lang="sv-SE" sz="1800" dirty="0"/>
              <a:t>Ny bebyggelse i kvarter – huvudsakligen 7 våningar + 1 indragen våning. Högre hus vid torg. Punkthus i kuperad terräng eller där det är lämpligt i stadsbilden.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AC4DEF-1561-41E3-A47E-1AE64D3E72F2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11</a:t>
            </a:fld>
            <a:endParaRPr lang="sv-SE" dirty="0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Planens innehåll</a:t>
            </a:r>
          </a:p>
        </p:txBody>
      </p:sp>
    </p:spTree>
    <p:extLst>
      <p:ext uri="{BB962C8B-B14F-4D97-AF65-F5344CB8AC3E}">
        <p14:creationId xmlns:p14="http://schemas.microsoft.com/office/powerpoint/2010/main" val="794510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Stadshagen- tidplan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Detaljplan laga kraft 		november 2018</a:t>
            </a:r>
          </a:p>
          <a:p>
            <a:endParaRPr lang="sv-SE" dirty="0"/>
          </a:p>
          <a:p>
            <a:r>
              <a:rPr lang="sv-SE" dirty="0"/>
              <a:t>Bostäder, kontor, skola, 		2019-2030 (första </a:t>
            </a:r>
            <a:r>
              <a:rPr lang="sv-SE" dirty="0" err="1"/>
              <a:t>inflytt</a:t>
            </a:r>
            <a:r>
              <a:rPr lang="sv-SE" dirty="0"/>
              <a:t> 2021)</a:t>
            </a:r>
          </a:p>
          <a:p>
            <a:r>
              <a:rPr lang="sv-SE" dirty="0" err="1"/>
              <a:t>tennishall,idrottsplats</a:t>
            </a:r>
            <a:r>
              <a:rPr lang="sv-SE" dirty="0"/>
              <a:t>		</a:t>
            </a:r>
          </a:p>
          <a:p>
            <a:endParaRPr lang="sv-SE" dirty="0"/>
          </a:p>
          <a:p>
            <a:r>
              <a:rPr lang="sv-SE" dirty="0"/>
              <a:t>Allmän platsmark, gator, 	2019-2030</a:t>
            </a:r>
          </a:p>
          <a:p>
            <a:r>
              <a:rPr lang="sv-SE" dirty="0"/>
              <a:t>parker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sv-SE" altLang="sv-SE"/>
              <a:t>SIDAN </a:t>
            </a:r>
            <a:fld id="{7C7FD1C4-1B43-4825-B358-96E41EB4D289}" type="slidenum">
              <a:rPr lang="sv-SE" altLang="sv-SE" smtClean="0"/>
              <a:pPr/>
              <a:t>12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617534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8740CEBB-00AF-4ADC-A8A8-DDFE98B77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89690"/>
          </a:xfrm>
          <a:prstGeom prst="rect">
            <a:avLst/>
          </a:prstGeom>
        </p:spPr>
      </p:pic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7DF2AE9D-85D5-4EB9-AB74-30F8BFAE2D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5A52BA8-07B1-433F-A91A-0736628B5B3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B13816-8BA7-4A6C-8813-ECC58FA94B9A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EC8D89B-4DC3-4F7E-A46F-98E7E391609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/>
              <a:t>Sida </a:t>
            </a:r>
            <a:fld id="{DFD9F532-A642-4895-B52A-AD6ACF0CFA9D}" type="slidenum">
              <a:rPr lang="sv-SE" smtClean="0"/>
              <a:pPr/>
              <a:t>13</a:t>
            </a:fld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19E38CD1-74D7-455A-90D1-A2CFD4A15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Illustrationsplan</a:t>
            </a:r>
          </a:p>
        </p:txBody>
      </p:sp>
    </p:spTree>
    <p:extLst>
      <p:ext uri="{BB962C8B-B14F-4D97-AF65-F5344CB8AC3E}">
        <p14:creationId xmlns:p14="http://schemas.microsoft.com/office/powerpoint/2010/main" val="3467036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E9AB5EFD-0E03-4363-B319-32F9A1CD3A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5F4DF23-D74F-45AA-973C-3508379245E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B13816-8BA7-4A6C-8813-ECC58FA94B9A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43D62E8-D291-4417-8CFA-0B383809F2C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dirty="0"/>
              <a:t>Sida </a:t>
            </a:r>
            <a:fld id="{DFD9F532-A642-4895-B52A-AD6ACF0CFA9D}" type="slidenum">
              <a:rPr lang="sv-SE" smtClean="0"/>
              <a:pPr/>
              <a:t>14</a:t>
            </a:fld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B0A10B2D-9F6B-4DD4-9917-24A66548E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Flygfoto från nordväst – befintlig bebyggelse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83EF7573-76D4-477F-B1A8-7C40EDAFBE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3" r="6228" b="3279"/>
          <a:stretch/>
        </p:blipFill>
        <p:spPr>
          <a:xfrm>
            <a:off x="-11422" y="946483"/>
            <a:ext cx="9154919" cy="591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390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E9AB5EFD-0E03-4363-B319-32F9A1CD3A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5F4DF23-D74F-45AA-973C-3508379245E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B13816-8BA7-4A6C-8813-ECC58FA94B9A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43D62E8-D291-4417-8CFA-0B383809F2C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dirty="0"/>
              <a:t>Sida </a:t>
            </a:r>
            <a:fld id="{DFD9F532-A642-4895-B52A-AD6ACF0CFA9D}" type="slidenum">
              <a:rPr lang="sv-SE" smtClean="0"/>
              <a:pPr/>
              <a:t>15</a:t>
            </a:fld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B0A10B2D-9F6B-4DD4-9917-24A66548E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Föreslagen bebyggelse – bildmontage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A734D4E9-4DFF-472B-BDC6-73765DE4B8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7"/>
          <a:stretch/>
        </p:blipFill>
        <p:spPr>
          <a:xfrm>
            <a:off x="0" y="942619"/>
            <a:ext cx="9144000" cy="591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326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E9AB5EFD-0E03-4363-B319-32F9A1CD3A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5F4DF23-D74F-45AA-973C-3508379245E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B13816-8BA7-4A6C-8813-ECC58FA94B9A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43D62E8-D291-4417-8CFA-0B383809F2C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dirty="0"/>
              <a:t>Sida </a:t>
            </a:r>
            <a:fld id="{DFD9F532-A642-4895-B52A-AD6ACF0CFA9D}" type="slidenum">
              <a:rPr lang="sv-SE" smtClean="0"/>
              <a:pPr/>
              <a:t>16</a:t>
            </a:fld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B0A10B2D-9F6B-4DD4-9917-24A66548E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Centrala torget vid Electrolux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845953B-59E0-4E77-B401-3DBA8AC80C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0"/>
          <a:stretch/>
        </p:blipFill>
        <p:spPr>
          <a:xfrm>
            <a:off x="0" y="948398"/>
            <a:ext cx="9144000" cy="590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10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E9AB5EFD-0E03-4363-B319-32F9A1CD3A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5F4DF23-D74F-45AA-973C-3508379245E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B13816-8BA7-4A6C-8813-ECC58FA94B9A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43D62E8-D291-4417-8CFA-0B383809F2C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dirty="0"/>
              <a:t>Sida </a:t>
            </a:r>
            <a:fld id="{DFD9F532-A642-4895-B52A-AD6ACF0CFA9D}" type="slidenum">
              <a:rPr lang="sv-SE" smtClean="0"/>
              <a:pPr/>
              <a:t>17</a:t>
            </a:fld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B0A10B2D-9F6B-4DD4-9917-24A66548E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Parken vid Barnstigen (Electrolux)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AEEA28D2-E1D1-477A-9334-C7C9ACBD4F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"/>
          <a:stretch/>
        </p:blipFill>
        <p:spPr>
          <a:xfrm>
            <a:off x="0" y="942619"/>
            <a:ext cx="9144000" cy="591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631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5F4DF23-D74F-45AA-973C-3508379245E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B13816-8BA7-4A6C-8813-ECC58FA94B9A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43D62E8-D291-4417-8CFA-0B383809F2C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dirty="0"/>
              <a:t>Sida </a:t>
            </a:r>
            <a:fld id="{DFD9F532-A642-4895-B52A-AD6ACF0CFA9D}" type="slidenum">
              <a:rPr lang="sv-SE" smtClean="0"/>
              <a:pPr/>
              <a:t>18</a:t>
            </a:fld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B0A10B2D-9F6B-4DD4-9917-24A66548E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Västra torget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8A5D9891-7F52-4933-A661-5140CACEB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44" b="8929"/>
          <a:stretch/>
        </p:blipFill>
        <p:spPr>
          <a:xfrm>
            <a:off x="0" y="950857"/>
            <a:ext cx="9144000" cy="590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96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5F4DF23-D74F-45AA-973C-3508379245E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B13816-8BA7-4A6C-8813-ECC58FA94B9A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43D62E8-D291-4417-8CFA-0B383809F2C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dirty="0"/>
              <a:t>Sida </a:t>
            </a:r>
            <a:fld id="{DFD9F532-A642-4895-B52A-AD6ACF0CFA9D}" type="slidenum">
              <a:rPr lang="sv-SE" smtClean="0"/>
              <a:pPr/>
              <a:t>19</a:t>
            </a:fld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B0A10B2D-9F6B-4DD4-9917-24A66548E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Skolan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04A2B0AD-F996-4E39-A96A-ABE88FE631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"/>
          <a:stretch/>
        </p:blipFill>
        <p:spPr>
          <a:xfrm>
            <a:off x="2382" y="942619"/>
            <a:ext cx="9144000" cy="591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2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5C90092-4481-4CAB-AB05-C3D5BFC5317E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2</a:t>
            </a:fld>
            <a:endParaRPr lang="sv-SE" dirty="0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0678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Acrobat Document" r:id="rId3" imgW="22736063" imgH="16039843" progId="AcroExch.Document.DC">
                  <p:embed/>
                </p:oleObj>
              </mc:Choice>
              <mc:Fallback>
                <p:oleObj name="Acrobat Document" r:id="rId3" imgW="22736063" imgH="16039843" progId="AcroExch.Document.DC">
                  <p:embed/>
                  <p:pic>
                    <p:nvPicPr>
                      <p:cNvPr id="7" name="Objek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0678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4422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5F4DF23-D74F-45AA-973C-3508379245E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B13816-8BA7-4A6C-8813-ECC58FA94B9A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43D62E8-D291-4417-8CFA-0B383809F2C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dirty="0"/>
              <a:t>Sida </a:t>
            </a:r>
            <a:fld id="{DFD9F532-A642-4895-B52A-AD6ACF0CFA9D}" type="slidenum">
              <a:rPr lang="sv-SE" smtClean="0"/>
              <a:pPr/>
              <a:t>20</a:t>
            </a:fld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B0A10B2D-9F6B-4DD4-9917-24A66548E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Stadshagens IP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BAA525C-75C7-49A0-B057-0526D8F668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1"/>
          <a:stretch/>
        </p:blipFill>
        <p:spPr>
          <a:xfrm>
            <a:off x="0" y="939114"/>
            <a:ext cx="9144000" cy="591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83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5F4DF23-D74F-45AA-973C-3508379245E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B13816-8BA7-4A6C-8813-ECC58FA94B9A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43D62E8-D291-4417-8CFA-0B383809F2C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dirty="0"/>
              <a:t>Sida </a:t>
            </a:r>
            <a:fld id="{DFD9F532-A642-4895-B52A-AD6ACF0CFA9D}" type="slidenum">
              <a:rPr lang="sv-SE" smtClean="0"/>
              <a:pPr/>
              <a:t>21</a:t>
            </a:fld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B0A10B2D-9F6B-4DD4-9917-24A66548E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Östra torget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05F28D2B-BF5D-49D0-8C03-B548B94931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44"/>
          <a:stretch/>
        </p:blipFill>
        <p:spPr>
          <a:xfrm>
            <a:off x="0" y="938647"/>
            <a:ext cx="9144000" cy="592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53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5F4DF23-D74F-45AA-973C-3508379245E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B13816-8BA7-4A6C-8813-ECC58FA94B9A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43D62E8-D291-4417-8CFA-0B383809F2C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dirty="0"/>
              <a:t>Sida </a:t>
            </a:r>
            <a:fld id="{DFD9F532-A642-4895-B52A-AD6ACF0CFA9D}" type="slidenum">
              <a:rPr lang="sv-SE" smtClean="0"/>
              <a:pPr/>
              <a:t>22</a:t>
            </a:fld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B0A10B2D-9F6B-4DD4-9917-24A66548E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Parker och lekplatser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0D196B89-43C0-4E3F-A67C-3A0A3E8646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3" t="4273" r="-139" b="1553"/>
          <a:stretch/>
        </p:blipFill>
        <p:spPr>
          <a:xfrm>
            <a:off x="471225" y="947351"/>
            <a:ext cx="8225401" cy="591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37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E9AB5EFD-0E03-4363-B319-32F9A1CD3A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5F4DF23-D74F-45AA-973C-3508379245E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B13816-8BA7-4A6C-8813-ECC58FA94B9A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43D62E8-D291-4417-8CFA-0B383809F2C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dirty="0"/>
              <a:t>Sida </a:t>
            </a:r>
            <a:fld id="{DFD9F532-A642-4895-B52A-AD6ACF0CFA9D}" type="slidenum">
              <a:rPr lang="sv-SE" smtClean="0"/>
              <a:pPr/>
              <a:t>23</a:t>
            </a:fld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B0A10B2D-9F6B-4DD4-9917-24A66548E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Rasbranten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7336922-2D09-43F7-AC45-76122CF70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8538"/>
            <a:ext cx="9144000" cy="555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23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DD1994C1-62B1-442F-AEC5-BC6D7F370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0307"/>
            <a:ext cx="9165668" cy="4349665"/>
          </a:xfrm>
          <a:prstGeom prst="rect">
            <a:avLst/>
          </a:prstGeom>
        </p:spPr>
      </p:pic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D212FD4-AF94-40F1-9227-04E2E96271D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B13816-8BA7-4A6C-8813-ECC58FA94B9A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FA829B4-AF3C-40B6-BEDE-7068197829F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dirty="0"/>
              <a:t>Sida </a:t>
            </a:r>
            <a:fld id="{DFD9F532-A642-4895-B52A-AD6ACF0CFA9D}" type="slidenum">
              <a:rPr lang="sv-SE" smtClean="0"/>
              <a:pPr/>
              <a:t>24</a:t>
            </a:fld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42332D8A-7C8D-4CE0-AD1B-1AC2560E6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88" y="457200"/>
            <a:ext cx="8231188" cy="970838"/>
          </a:xfrm>
        </p:spPr>
        <p:txBody>
          <a:bodyPr/>
          <a:lstStyle/>
          <a:p>
            <a:r>
              <a:rPr lang="sv-SE" dirty="0"/>
              <a:t>Västra torget</a:t>
            </a:r>
          </a:p>
        </p:txBody>
      </p:sp>
    </p:spTree>
    <p:extLst>
      <p:ext uri="{BB962C8B-B14F-4D97-AF65-F5344CB8AC3E}">
        <p14:creationId xmlns:p14="http://schemas.microsoft.com/office/powerpoint/2010/main" val="2216531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47852007-FA5C-491C-86C2-8CFCB1A8E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2416"/>
            <a:ext cx="9149474" cy="4448363"/>
          </a:xfrm>
          <a:prstGeom prst="rect">
            <a:avLst/>
          </a:prstGeom>
        </p:spPr>
      </p:pic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65BC6360-FD23-45EA-BC7F-48A4762987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5A52BA8-07B1-433F-A91A-0736628B5B3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B13816-8BA7-4A6C-8813-ECC58FA94B9A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EC8D89B-4DC3-4F7E-A46F-98E7E391609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/>
              <a:t>Sida </a:t>
            </a:r>
            <a:fld id="{DFD9F532-A642-4895-B52A-AD6ACF0CFA9D}" type="slidenum">
              <a:rPr lang="sv-SE" smtClean="0"/>
              <a:pPr/>
              <a:t>25</a:t>
            </a:fld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19E38CD1-74D7-455A-90D1-A2CFD4A15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Centrala torget</a:t>
            </a:r>
          </a:p>
        </p:txBody>
      </p:sp>
    </p:spTree>
    <p:extLst>
      <p:ext uri="{BB962C8B-B14F-4D97-AF65-F5344CB8AC3E}">
        <p14:creationId xmlns:p14="http://schemas.microsoft.com/office/powerpoint/2010/main" val="2801437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5F4DF23-D74F-45AA-973C-3508379245E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B13816-8BA7-4A6C-8813-ECC58FA94B9A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43D62E8-D291-4417-8CFA-0B383809F2C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dirty="0"/>
              <a:t>Sida </a:t>
            </a:r>
            <a:fld id="{DFD9F532-A642-4895-B52A-AD6ACF0CFA9D}" type="slidenum">
              <a:rPr lang="sv-SE" smtClean="0"/>
              <a:pPr/>
              <a:t>26</a:t>
            </a:fld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B0A10B2D-9F6B-4DD4-9917-24A66548E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Östra torget vid Igeldammsgatan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05F28D2B-BF5D-49D0-8C03-B548B94931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44"/>
          <a:stretch/>
        </p:blipFill>
        <p:spPr>
          <a:xfrm>
            <a:off x="0" y="938647"/>
            <a:ext cx="9144000" cy="592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0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0256" y="-426426"/>
            <a:ext cx="10595528" cy="728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39" name="Rectangle 2"/>
          <p:cNvSpPr txBox="1">
            <a:spLocks noChangeArrowheads="1"/>
          </p:cNvSpPr>
          <p:nvPr/>
        </p:nvSpPr>
        <p:spPr bwMode="auto">
          <a:xfrm>
            <a:off x="3105151" y="2642090"/>
            <a:ext cx="2951285" cy="1595803"/>
          </a:xfrm>
          <a:prstGeom prst="rect">
            <a:avLst/>
          </a:prstGeom>
          <a:solidFill>
            <a:srgbClr val="C400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ct val="120000"/>
              </a:lnSpc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 eaLnBrk="0" hangingPunct="0">
              <a:lnSpc>
                <a:spcPct val="120000"/>
              </a:lnSpc>
              <a:buChar char="–"/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 eaLnBrk="0" hangingPunct="0">
              <a:lnSpc>
                <a:spcPct val="120000"/>
              </a:lnSpc>
              <a:buChar char="•"/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 eaLnBrk="0" hangingPunct="0">
              <a:lnSpc>
                <a:spcPct val="120000"/>
              </a:lnSpc>
              <a:buChar char="–"/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 eaLnBrk="0" hangingPunct="0">
              <a:lnSpc>
                <a:spcPct val="120000"/>
              </a:lnSpc>
              <a:buChar char="•"/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ctr">
              <a:lnSpc>
                <a:spcPct val="100000"/>
              </a:lnSpc>
              <a:buFontTx/>
              <a:buNone/>
            </a:pPr>
            <a:endParaRPr lang="sv-SE" altLang="sv-SE" sz="3508" b="1" dirty="0">
              <a:solidFill>
                <a:srgbClr val="777777"/>
              </a:solidFill>
            </a:endParaRPr>
          </a:p>
          <a:p>
            <a:pPr algn="ctr">
              <a:lnSpc>
                <a:spcPct val="100000"/>
              </a:lnSpc>
              <a:buFontTx/>
              <a:buNone/>
            </a:pPr>
            <a:r>
              <a:rPr lang="sv-SE" altLang="sv-SE" sz="1400" dirty="0">
                <a:solidFill>
                  <a:srgbClr val="FFFFFF"/>
                </a:solidFill>
                <a:latin typeface="Arial" charset="0"/>
              </a:rPr>
              <a:t>stockholm.se/</a:t>
            </a:r>
            <a:r>
              <a:rPr lang="sv-SE" altLang="sv-SE" sz="1400" dirty="0" err="1">
                <a:solidFill>
                  <a:srgbClr val="FFFFFF"/>
                </a:solidFill>
                <a:latin typeface="Arial" charset="0"/>
              </a:rPr>
              <a:t>stadshagen_utvecklas</a:t>
            </a:r>
            <a:endParaRPr lang="sv-SE" altLang="sv-SE" sz="2215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940" name="Rectangle 2"/>
          <p:cNvSpPr txBox="1">
            <a:spLocks noChangeArrowheads="1"/>
          </p:cNvSpPr>
          <p:nvPr/>
        </p:nvSpPr>
        <p:spPr bwMode="auto">
          <a:xfrm>
            <a:off x="118697" y="1058008"/>
            <a:ext cx="3023088" cy="1598735"/>
          </a:xfrm>
          <a:prstGeom prst="rect">
            <a:avLst/>
          </a:prstGeom>
          <a:solidFill>
            <a:srgbClr val="6837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ct val="120000"/>
              </a:lnSpc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 eaLnBrk="0" hangingPunct="0">
              <a:lnSpc>
                <a:spcPct val="120000"/>
              </a:lnSpc>
              <a:buChar char="–"/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 eaLnBrk="0" hangingPunct="0">
              <a:lnSpc>
                <a:spcPct val="120000"/>
              </a:lnSpc>
              <a:buChar char="•"/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 eaLnBrk="0" hangingPunct="0">
              <a:lnSpc>
                <a:spcPct val="120000"/>
              </a:lnSpc>
              <a:buChar char="–"/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 eaLnBrk="0" hangingPunct="0">
              <a:lnSpc>
                <a:spcPct val="120000"/>
              </a:lnSpc>
              <a:buChar char="•"/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ctr">
              <a:lnSpc>
                <a:spcPct val="100000"/>
              </a:lnSpc>
              <a:buFontTx/>
              <a:buNone/>
            </a:pPr>
            <a:endParaRPr lang="sv-SE" altLang="sv-SE" sz="3508" b="1" dirty="0">
              <a:solidFill>
                <a:srgbClr val="777777"/>
              </a:solidFill>
            </a:endParaRPr>
          </a:p>
          <a:p>
            <a:pPr algn="ctr">
              <a:lnSpc>
                <a:spcPct val="100000"/>
              </a:lnSpc>
              <a:buFontTx/>
              <a:buNone/>
            </a:pPr>
            <a:r>
              <a:rPr lang="sv-SE" altLang="sv-SE" sz="2400" b="1" dirty="0">
                <a:solidFill>
                  <a:schemeClr val="accent6"/>
                </a:solidFill>
                <a:latin typeface="Arial" charset="0"/>
              </a:rPr>
              <a:t>Monica Almquist</a:t>
            </a:r>
          </a:p>
          <a:p>
            <a:pPr algn="ctr">
              <a:lnSpc>
                <a:spcPct val="100000"/>
              </a:lnSpc>
              <a:buFontTx/>
              <a:buNone/>
            </a:pPr>
            <a:r>
              <a:rPr lang="sv-SE" altLang="sv-SE" sz="1662" dirty="0">
                <a:solidFill>
                  <a:schemeClr val="accent6"/>
                </a:solidFill>
                <a:latin typeface="Arial" charset="0"/>
              </a:rPr>
              <a:t>monica.almquist@stockholm.se</a:t>
            </a:r>
            <a:endParaRPr lang="sv-SE" altLang="sv-SE" sz="1662" b="1" dirty="0">
              <a:solidFill>
                <a:schemeClr val="accent6"/>
              </a:solidFill>
              <a:latin typeface="Arial" charset="0"/>
            </a:endParaRPr>
          </a:p>
        </p:txBody>
      </p:sp>
      <p:pic>
        <p:nvPicPr>
          <p:cNvPr id="3994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831" y="4541228"/>
            <a:ext cx="6128238" cy="2053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2" name="Bildobjekt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27" y="5961185"/>
            <a:ext cx="1733550" cy="54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Rectangle 2"/>
          <p:cNvSpPr txBox="1">
            <a:spLocks noChangeArrowheads="1"/>
          </p:cNvSpPr>
          <p:nvPr/>
        </p:nvSpPr>
        <p:spPr bwMode="auto">
          <a:xfrm>
            <a:off x="6034453" y="1044820"/>
            <a:ext cx="3021623" cy="1597269"/>
          </a:xfrm>
          <a:prstGeom prst="rect">
            <a:avLst/>
          </a:prstGeom>
          <a:solidFill>
            <a:srgbClr val="289D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ct val="120000"/>
              </a:lnSpc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 eaLnBrk="0" hangingPunct="0">
              <a:lnSpc>
                <a:spcPct val="120000"/>
              </a:lnSpc>
              <a:buChar char="–"/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 eaLnBrk="0" hangingPunct="0">
              <a:lnSpc>
                <a:spcPct val="120000"/>
              </a:lnSpc>
              <a:buChar char="•"/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 eaLnBrk="0" hangingPunct="0">
              <a:lnSpc>
                <a:spcPct val="120000"/>
              </a:lnSpc>
              <a:buChar char="–"/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 eaLnBrk="0" hangingPunct="0">
              <a:lnSpc>
                <a:spcPct val="120000"/>
              </a:lnSpc>
              <a:buChar char="•"/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ctr">
              <a:lnSpc>
                <a:spcPct val="100000"/>
              </a:lnSpc>
              <a:buFontTx/>
              <a:buNone/>
            </a:pPr>
            <a:endParaRPr lang="sv-SE" altLang="sv-SE" sz="2400" b="1" dirty="0">
              <a:solidFill>
                <a:schemeClr val="bg1"/>
              </a:solidFill>
              <a:latin typeface="Arial" charset="0"/>
            </a:endParaRPr>
          </a:p>
          <a:p>
            <a:pPr algn="ctr">
              <a:lnSpc>
                <a:spcPct val="100000"/>
              </a:lnSpc>
              <a:buNone/>
            </a:pPr>
            <a:r>
              <a:rPr lang="sv-SE" altLang="sv-SE" sz="2400" b="1" dirty="0">
                <a:solidFill>
                  <a:schemeClr val="accent6"/>
                </a:solidFill>
                <a:latin typeface="Arial" charset="0"/>
              </a:rPr>
              <a:t>Matilda Lewis</a:t>
            </a:r>
          </a:p>
          <a:p>
            <a:pPr algn="ctr">
              <a:lnSpc>
                <a:spcPct val="100000"/>
              </a:lnSpc>
              <a:buFontTx/>
              <a:buNone/>
            </a:pPr>
            <a:r>
              <a:rPr lang="sv-SE" altLang="sv-SE" sz="1662" dirty="0">
                <a:solidFill>
                  <a:schemeClr val="accent6"/>
                </a:solidFill>
                <a:latin typeface="Arial" charset="0"/>
              </a:rPr>
              <a:t>matilda.lewis@stockholm.se</a:t>
            </a:r>
          </a:p>
          <a:p>
            <a:pPr algn="ctr">
              <a:lnSpc>
                <a:spcPct val="100000"/>
              </a:lnSpc>
              <a:buFontTx/>
              <a:buNone/>
            </a:pPr>
            <a:endParaRPr lang="sv-SE" altLang="sv-SE" sz="1662" dirty="0">
              <a:solidFill>
                <a:schemeClr val="accent6"/>
              </a:solidFill>
              <a:latin typeface="Arial" charset="0"/>
            </a:endParaRPr>
          </a:p>
          <a:p>
            <a:pPr algn="ctr">
              <a:lnSpc>
                <a:spcPct val="100000"/>
              </a:lnSpc>
              <a:buFontTx/>
              <a:buNone/>
            </a:pPr>
            <a:endParaRPr lang="sv-SE" altLang="sv-SE" sz="18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3642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4294967295"/>
          </p:nvPr>
        </p:nvSpPr>
        <p:spPr>
          <a:xfrm>
            <a:off x="7010400" y="6069013"/>
            <a:ext cx="2133600" cy="153987"/>
          </a:xfrm>
        </p:spPr>
        <p:txBody>
          <a:bodyPr/>
          <a:lstStyle/>
          <a:p>
            <a:fld id="{9FB13816-8BA7-4A6C-8813-ECC58FA94B9A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234113"/>
            <a:ext cx="2133600" cy="153987"/>
          </a:xfrm>
        </p:spPr>
        <p:txBody>
          <a:bodyPr/>
          <a:lstStyle/>
          <a:p>
            <a:r>
              <a:rPr lang="sv-SE"/>
              <a:t>Sida </a:t>
            </a:r>
            <a:fld id="{DFD9F532-A642-4895-B52A-AD6ACF0CFA9D}" type="slidenum">
              <a:rPr lang="sv-SE" smtClean="0"/>
              <a:pPr/>
              <a:t>28</a:t>
            </a:fld>
            <a:endParaRPr lang="sv-SE" dirty="0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233" y="0"/>
            <a:ext cx="978951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7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5C90092-4481-4CAB-AB05-C3D5BFC5317E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3</a:t>
            </a:fld>
            <a:endParaRPr lang="sv-SE" dirty="0"/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10225" cy="5897563"/>
          </a:xfrm>
          <a:prstGeom prst="rect">
            <a:avLst/>
          </a:prstGeom>
        </p:spPr>
      </p:pic>
      <p:sp>
        <p:nvSpPr>
          <p:cNvPr id="10" name="textruta 9"/>
          <p:cNvSpPr txBox="1"/>
          <p:nvPr/>
        </p:nvSpPr>
        <p:spPr>
          <a:xfrm>
            <a:off x="5876925" y="523875"/>
            <a:ext cx="2811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1. </a:t>
            </a:r>
            <a:r>
              <a:rPr lang="sv-SE" dirty="0" err="1"/>
              <a:t>Krillans</a:t>
            </a:r>
            <a:r>
              <a:rPr lang="sv-SE" dirty="0"/>
              <a:t> Krog 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5876925" y="1044119"/>
            <a:ext cx="2333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2. Kristineberg 1:10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5876925" y="1638300"/>
            <a:ext cx="2676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3. Kristinebergs Slott 5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5876924" y="2232481"/>
            <a:ext cx="2676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4. Hornsbergskvarteren</a:t>
            </a:r>
          </a:p>
        </p:txBody>
      </p:sp>
      <p:sp>
        <p:nvSpPr>
          <p:cNvPr id="15" name="textruta 14"/>
          <p:cNvSpPr txBox="1"/>
          <p:nvPr/>
        </p:nvSpPr>
        <p:spPr>
          <a:xfrm>
            <a:off x="2990850" y="3419475"/>
            <a:ext cx="23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2</a:t>
            </a:r>
          </a:p>
        </p:txBody>
      </p:sp>
      <p:sp>
        <p:nvSpPr>
          <p:cNvPr id="16" name="textruta 15"/>
          <p:cNvSpPr txBox="1"/>
          <p:nvPr/>
        </p:nvSpPr>
        <p:spPr>
          <a:xfrm>
            <a:off x="2333625" y="371475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3</a:t>
            </a:r>
          </a:p>
        </p:txBody>
      </p:sp>
      <p:sp>
        <p:nvSpPr>
          <p:cNvPr id="17" name="textruta 16"/>
          <p:cNvSpPr txBox="1"/>
          <p:nvPr/>
        </p:nvSpPr>
        <p:spPr>
          <a:xfrm>
            <a:off x="2020719" y="128224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4</a:t>
            </a:r>
          </a:p>
        </p:txBody>
      </p:sp>
      <p:sp>
        <p:nvSpPr>
          <p:cNvPr id="19" name="textruta 18"/>
          <p:cNvSpPr txBox="1"/>
          <p:nvPr/>
        </p:nvSpPr>
        <p:spPr>
          <a:xfrm>
            <a:off x="2646531" y="50673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1</a:t>
            </a:r>
          </a:p>
        </p:txBody>
      </p:sp>
      <p:sp>
        <p:nvSpPr>
          <p:cNvPr id="2" name="Ellips 1"/>
          <p:cNvSpPr/>
          <p:nvPr/>
        </p:nvSpPr>
        <p:spPr>
          <a:xfrm>
            <a:off x="2530870" y="4829056"/>
            <a:ext cx="471638" cy="42291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accent6"/>
                </a:solidFill>
              </a:rPr>
              <a:t>1</a:t>
            </a:r>
          </a:p>
        </p:txBody>
      </p:sp>
      <p:sp>
        <p:nvSpPr>
          <p:cNvPr id="14" name="Ellips 13"/>
          <p:cNvSpPr/>
          <p:nvPr/>
        </p:nvSpPr>
        <p:spPr>
          <a:xfrm>
            <a:off x="5715228" y="523875"/>
            <a:ext cx="471638" cy="42291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accent6"/>
                </a:solidFill>
              </a:rPr>
              <a:t>1</a:t>
            </a:r>
          </a:p>
        </p:txBody>
      </p:sp>
      <p:sp>
        <p:nvSpPr>
          <p:cNvPr id="18" name="Ellips 17"/>
          <p:cNvSpPr/>
          <p:nvPr/>
        </p:nvSpPr>
        <p:spPr>
          <a:xfrm>
            <a:off x="5715228" y="1044000"/>
            <a:ext cx="471638" cy="42291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accent6"/>
                </a:solidFill>
              </a:rPr>
              <a:t>2</a:t>
            </a:r>
          </a:p>
        </p:txBody>
      </p:sp>
      <p:sp>
        <p:nvSpPr>
          <p:cNvPr id="20" name="Ellips 19"/>
          <p:cNvSpPr/>
          <p:nvPr/>
        </p:nvSpPr>
        <p:spPr>
          <a:xfrm>
            <a:off x="2928383" y="3365897"/>
            <a:ext cx="471638" cy="42291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accent6"/>
                </a:solidFill>
              </a:rPr>
              <a:t>2</a:t>
            </a:r>
          </a:p>
        </p:txBody>
      </p:sp>
      <p:sp>
        <p:nvSpPr>
          <p:cNvPr id="21" name="Ellips 20"/>
          <p:cNvSpPr/>
          <p:nvPr/>
        </p:nvSpPr>
        <p:spPr>
          <a:xfrm>
            <a:off x="5715228" y="1651576"/>
            <a:ext cx="471638" cy="42291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accent6"/>
                </a:solidFill>
              </a:rPr>
              <a:t>3</a:t>
            </a:r>
          </a:p>
        </p:txBody>
      </p:sp>
      <p:sp>
        <p:nvSpPr>
          <p:cNvPr id="22" name="Ellips 21"/>
          <p:cNvSpPr/>
          <p:nvPr/>
        </p:nvSpPr>
        <p:spPr>
          <a:xfrm>
            <a:off x="2252160" y="3674567"/>
            <a:ext cx="471638" cy="42291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accent6"/>
                </a:solidFill>
              </a:rPr>
              <a:t>3</a:t>
            </a:r>
          </a:p>
        </p:txBody>
      </p:sp>
      <p:sp>
        <p:nvSpPr>
          <p:cNvPr id="23" name="Ellips 22"/>
          <p:cNvSpPr/>
          <p:nvPr/>
        </p:nvSpPr>
        <p:spPr>
          <a:xfrm>
            <a:off x="5715228" y="2232481"/>
            <a:ext cx="471638" cy="4229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accent6"/>
                </a:solidFill>
              </a:rPr>
              <a:t>4</a:t>
            </a:r>
          </a:p>
        </p:txBody>
      </p:sp>
      <p:sp>
        <p:nvSpPr>
          <p:cNvPr id="24" name="Ellips 23"/>
          <p:cNvSpPr/>
          <p:nvPr/>
        </p:nvSpPr>
        <p:spPr>
          <a:xfrm>
            <a:off x="1861987" y="1336620"/>
            <a:ext cx="471638" cy="4229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accent6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14616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1074"/>
            <a:ext cx="7078069" cy="4291956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5C90092-4481-4CAB-AB05-C3D5BFC5317E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4</a:t>
            </a:fld>
            <a:endParaRPr lang="sv-SE" dirty="0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Detaljplan Hornsbergskvarteren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5524501" y="1451074"/>
            <a:ext cx="3619500" cy="2308324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accent6"/>
                </a:solidFill>
              </a:rPr>
              <a:t>Cirka 750 lägenheter </a:t>
            </a:r>
          </a:p>
          <a:p>
            <a:r>
              <a:rPr lang="sv-SE" dirty="0">
                <a:solidFill>
                  <a:schemeClr val="accent6"/>
                </a:solidFill>
              </a:rPr>
              <a:t>2 förskolor</a:t>
            </a:r>
          </a:p>
          <a:p>
            <a:r>
              <a:rPr lang="sv-SE" dirty="0">
                <a:solidFill>
                  <a:schemeClr val="accent6"/>
                </a:solidFill>
              </a:rPr>
              <a:t>Cirka 90 000 kvm lokaler</a:t>
            </a:r>
          </a:p>
          <a:p>
            <a:r>
              <a:rPr lang="sv-SE" dirty="0">
                <a:solidFill>
                  <a:schemeClr val="accent6"/>
                </a:solidFill>
              </a:rPr>
              <a:t>1 hotell</a:t>
            </a:r>
          </a:p>
          <a:p>
            <a:r>
              <a:rPr lang="sv-SE" dirty="0">
                <a:solidFill>
                  <a:schemeClr val="accent6"/>
                </a:solidFill>
              </a:rPr>
              <a:t>Parkeringshus</a:t>
            </a:r>
          </a:p>
          <a:p>
            <a:r>
              <a:rPr lang="sv-SE" dirty="0">
                <a:solidFill>
                  <a:schemeClr val="accent6"/>
                </a:solidFill>
              </a:rPr>
              <a:t>2 fullstora idrottshallar</a:t>
            </a:r>
          </a:p>
          <a:p>
            <a:r>
              <a:rPr lang="sv-SE" dirty="0">
                <a:solidFill>
                  <a:schemeClr val="accent6"/>
                </a:solidFill>
              </a:rPr>
              <a:t>Ny park</a:t>
            </a:r>
          </a:p>
          <a:p>
            <a:r>
              <a:rPr lang="sv-SE" dirty="0">
                <a:solidFill>
                  <a:schemeClr val="accent6"/>
                </a:solidFill>
              </a:rPr>
              <a:t>Upprustning av Kristinebergs IP</a:t>
            </a:r>
          </a:p>
        </p:txBody>
      </p:sp>
      <p:sp>
        <p:nvSpPr>
          <p:cNvPr id="9" name="Ellips 8"/>
          <p:cNvSpPr/>
          <p:nvPr/>
        </p:nvSpPr>
        <p:spPr>
          <a:xfrm>
            <a:off x="1085475" y="317362"/>
            <a:ext cx="570069" cy="56131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accent6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92935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7800"/>
            <a:ext cx="4486275" cy="3595679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5C90092-4481-4CAB-AB05-C3D5BFC5317E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5</a:t>
            </a:fld>
            <a:endParaRPr lang="sv-SE" dirty="0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283" y="0"/>
            <a:ext cx="4795717" cy="3400425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8283" y="3400425"/>
            <a:ext cx="4795717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48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5C90092-4481-4CAB-AB05-C3D5BFC5317E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6</a:t>
            </a:fld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738" y="816290"/>
            <a:ext cx="6196687" cy="477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62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5C90092-4481-4CAB-AB05-C3D5BFC5317E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7</a:t>
            </a:fld>
            <a:endParaRPr lang="sv-SE" dirty="0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838700" cy="4152900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700" y="2314575"/>
            <a:ext cx="4305299" cy="369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64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5C90092-4481-4CAB-AB05-C3D5BFC5317E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8</a:t>
            </a:fld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900379"/>
            <a:ext cx="6172200" cy="493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80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348D8DA-1528-4C6E-9FAE-1360D865DB31}" type="datetime1">
              <a:rPr lang="sv-SE" smtClean="0"/>
              <a:pPr/>
              <a:t>2019-01-07</a:t>
            </a:fld>
            <a:endParaRPr lang="sv-SE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9</a:t>
            </a:fld>
            <a:endParaRPr lang="sv-SE" dirty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accent6"/>
                </a:solidFill>
              </a:rPr>
              <a:t>Detaljplan Stadshagen - orientering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00AC9E3-9483-4DD7-90F0-63BA4D0E7C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4" t="1411" r="7553"/>
          <a:stretch/>
        </p:blipFill>
        <p:spPr>
          <a:xfrm>
            <a:off x="794" y="942619"/>
            <a:ext cx="9144000" cy="5915381"/>
          </a:xfrm>
          <a:prstGeom prst="rect">
            <a:avLst/>
          </a:prstGeom>
        </p:spPr>
      </p:pic>
      <p:sp>
        <p:nvSpPr>
          <p:cNvPr id="8" name="Ellips 7">
            <a:extLst>
              <a:ext uri="{FF2B5EF4-FFF2-40B4-BE49-F238E27FC236}">
                <a16:creationId xmlns:a16="http://schemas.microsoft.com/office/drawing/2014/main" id="{6DF24909-80D5-4887-AA7A-722CFD808AC7}"/>
              </a:ext>
            </a:extLst>
          </p:cNvPr>
          <p:cNvSpPr/>
          <p:nvPr/>
        </p:nvSpPr>
        <p:spPr>
          <a:xfrm rot="2313802">
            <a:off x="2944378" y="1758974"/>
            <a:ext cx="1937506" cy="15529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Ellips 8">
            <a:extLst>
              <a:ext uri="{FF2B5EF4-FFF2-40B4-BE49-F238E27FC236}">
                <a16:creationId xmlns:a16="http://schemas.microsoft.com/office/drawing/2014/main" id="{3433BAE6-721B-4242-AF17-8FCDBA18BEC9}"/>
              </a:ext>
            </a:extLst>
          </p:cNvPr>
          <p:cNvSpPr/>
          <p:nvPr/>
        </p:nvSpPr>
        <p:spPr>
          <a:xfrm>
            <a:off x="5338119" y="3056239"/>
            <a:ext cx="354227" cy="3542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8853976"/>
      </p:ext>
    </p:extLst>
  </p:cSld>
  <p:clrMapOvr>
    <a:masterClrMapping/>
  </p:clrMapOvr>
</p:sld>
</file>

<file path=ppt/theme/theme1.xml><?xml version="1.0" encoding="utf-8"?>
<a:theme xmlns:a="http://schemas.openxmlformats.org/drawingml/2006/main" name="Förstasidan">
  <a:themeElements>
    <a:clrScheme name="Stockholms stads färger">
      <a:dk1>
        <a:srgbClr val="000000"/>
      </a:dk1>
      <a:lt1>
        <a:srgbClr val="FFFFFF"/>
      </a:lt1>
      <a:dk2>
        <a:srgbClr val="007EC4"/>
      </a:dk2>
      <a:lt2>
        <a:srgbClr val="ACC7E9"/>
      </a:lt2>
      <a:accent1>
        <a:srgbClr val="289D93"/>
      </a:accent1>
      <a:accent2>
        <a:srgbClr val="C40068"/>
      </a:accent2>
      <a:accent3>
        <a:srgbClr val="B6D7D3"/>
      </a:accent3>
      <a:accent4>
        <a:srgbClr val="289D93"/>
      </a:accent4>
      <a:accent5>
        <a:srgbClr val="CB5019"/>
      </a:accent5>
      <a:accent6>
        <a:srgbClr val="FFFFFF"/>
      </a:accent6>
      <a:hlink>
        <a:srgbClr val="007EC4"/>
      </a:hlink>
      <a:folHlink>
        <a:srgbClr val="00000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89D93"/>
        </a:solidFill>
        <a:ln>
          <a:solidFill>
            <a:srgbClr val="289D93"/>
          </a:solidFill>
        </a:ln>
      </a:spPr>
      <a:bodyPr rtlCol="0" anchor="ctr"/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Förstasidan_2_rutor">
  <a:themeElements>
    <a:clrScheme name="Stockholms stads färger">
      <a:dk1>
        <a:srgbClr val="000000"/>
      </a:dk1>
      <a:lt1>
        <a:srgbClr val="000000"/>
      </a:lt1>
      <a:dk2>
        <a:srgbClr val="007EC4"/>
      </a:dk2>
      <a:lt2>
        <a:srgbClr val="ACC7E9"/>
      </a:lt2>
      <a:accent1>
        <a:srgbClr val="E4B1C3"/>
      </a:accent1>
      <a:accent2>
        <a:srgbClr val="C40068"/>
      </a:accent2>
      <a:accent3>
        <a:srgbClr val="B6D7D3"/>
      </a:accent3>
      <a:accent4>
        <a:srgbClr val="289D93"/>
      </a:accent4>
      <a:accent5>
        <a:srgbClr val="CB5019"/>
      </a:accent5>
      <a:accent6>
        <a:srgbClr val="FFFFFF"/>
      </a:accent6>
      <a:hlink>
        <a:srgbClr val="007EC4"/>
      </a:hlink>
      <a:folHlink>
        <a:srgbClr val="00000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solidFill>
          <a:srgbClr val="007EC4"/>
        </a:solidFill>
        <a:ln>
          <a:noFill/>
        </a:ln>
      </a:spPr>
      <a:bodyPr lIns="234000" rIns="234000"/>
      <a:lstStyle>
        <a:defPPr marL="0" marR="0" indent="0" algn="l" defTabSz="914400" rtl="0" eaLnBrk="1" fontAlgn="auto" latinLnBrk="0" hangingPunct="1">
          <a:lnSpc>
            <a:spcPts val="2000"/>
          </a:lnSpc>
          <a:spcBef>
            <a:spcPts val="0"/>
          </a:spcBef>
          <a:spcAft>
            <a:spcPts val="0"/>
          </a:spcAft>
          <a:buClrTx/>
          <a:buSzTx/>
          <a:buFont typeface="Arial" pitchFamily="34" charset="0"/>
          <a:buNone/>
          <a:tabLst/>
          <a:defRPr kumimoji="0" sz="2000" b="0" i="0" u="none" strike="noStrike" kern="1200" cap="none" spc="0" normalizeH="0" baseline="0" noProof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Kapitelsidor">
  <a:themeElements>
    <a:clrScheme name="Anpassat 1">
      <a:dk1>
        <a:srgbClr val="000000"/>
      </a:dk1>
      <a:lt1>
        <a:srgbClr val="BCAAD0"/>
      </a:lt1>
      <a:dk2>
        <a:srgbClr val="007EC4"/>
      </a:dk2>
      <a:lt2>
        <a:srgbClr val="ACC7E9"/>
      </a:lt2>
      <a:accent1>
        <a:srgbClr val="E4B1C3"/>
      </a:accent1>
      <a:accent2>
        <a:srgbClr val="C40068"/>
      </a:accent2>
      <a:accent3>
        <a:srgbClr val="B6D7D3"/>
      </a:accent3>
      <a:accent4>
        <a:srgbClr val="289D93"/>
      </a:accent4>
      <a:accent5>
        <a:srgbClr val="CB5019"/>
      </a:accent5>
      <a:accent6>
        <a:srgbClr val="FFFFFF"/>
      </a:accent6>
      <a:hlink>
        <a:srgbClr val="007EC4"/>
      </a:hlink>
      <a:folHlink>
        <a:srgbClr val="683788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nnehållssidor">
  <a:themeElements>
    <a:clrScheme name="Anpassat 1">
      <a:dk1>
        <a:srgbClr val="000000"/>
      </a:dk1>
      <a:lt1>
        <a:srgbClr val="BCAAD0"/>
      </a:lt1>
      <a:dk2>
        <a:srgbClr val="007EC4"/>
      </a:dk2>
      <a:lt2>
        <a:srgbClr val="ACC7E9"/>
      </a:lt2>
      <a:accent1>
        <a:srgbClr val="E4B1C3"/>
      </a:accent1>
      <a:accent2>
        <a:srgbClr val="C40068"/>
      </a:accent2>
      <a:accent3>
        <a:srgbClr val="B6D7D3"/>
      </a:accent3>
      <a:accent4>
        <a:srgbClr val="289D93"/>
      </a:accent4>
      <a:accent5>
        <a:srgbClr val="CB5019"/>
      </a:accent5>
      <a:accent6>
        <a:srgbClr val="FFFFFF"/>
      </a:accent6>
      <a:hlink>
        <a:srgbClr val="007EC4"/>
      </a:hlink>
      <a:folHlink>
        <a:srgbClr val="683788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tns:customPropertyEditors xmlns:tns="http://schemas.microsoft.com/office/2006/customDocumentInformationPanel">
  <tns:showOnOpen>false</tns:showOnOpen>
  <tns:defaultPropertyEditorNamespace>Standardegenskaper.</tns:defaultPropertyEditorNamespace>
</tns:customPropertyEditors>
</file>

<file path=customXml/itemProps1.xml><?xml version="1.0" encoding="utf-8"?>
<ds:datastoreItem xmlns:ds="http://schemas.openxmlformats.org/officeDocument/2006/customXml" ds:itemID="{79A1DC5D-7C5C-4C35-86EE-C714AD4398A4}">
  <ds:schemaRefs>
    <ds:schemaRef ds:uri="http://schemas.microsoft.com/office/2006/customDocumentInformationPan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13568</TotalTime>
  <Words>695</Words>
  <Application>Microsoft Office PowerPoint</Application>
  <PresentationFormat>Bildspel på skärmen (4:3)</PresentationFormat>
  <Paragraphs>174</Paragraphs>
  <Slides>28</Slides>
  <Notes>4</Notes>
  <HiddenSlides>1</HiddenSlides>
  <MMClips>0</MMClips>
  <ScaleCrop>false</ScaleCrop>
  <HeadingPairs>
    <vt:vector size="8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4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28</vt:i4>
      </vt:variant>
    </vt:vector>
  </HeadingPairs>
  <TitlesOfParts>
    <vt:vector size="37" baseType="lpstr">
      <vt:lpstr>Arial</vt:lpstr>
      <vt:lpstr>Calibri</vt:lpstr>
      <vt:lpstr>Gill Sans MT</vt:lpstr>
      <vt:lpstr>Wingdings</vt:lpstr>
      <vt:lpstr>Förstasidan</vt:lpstr>
      <vt:lpstr>Förstasidan_2_rutor</vt:lpstr>
      <vt:lpstr>Kapitelsidor</vt:lpstr>
      <vt:lpstr>Innehållssidor</vt:lpstr>
      <vt:lpstr>Acrobat Document</vt:lpstr>
      <vt:lpstr>Fakta/Siffror</vt:lpstr>
      <vt:lpstr>PowerPoint-presentation</vt:lpstr>
      <vt:lpstr>PowerPoint-presentation</vt:lpstr>
      <vt:lpstr>Detaljplan Hornsbergskvarteren</vt:lpstr>
      <vt:lpstr>PowerPoint-presentation</vt:lpstr>
      <vt:lpstr>PowerPoint-presentation</vt:lpstr>
      <vt:lpstr>PowerPoint-presentation</vt:lpstr>
      <vt:lpstr>PowerPoint-presentation</vt:lpstr>
      <vt:lpstr>Detaljplan Stadshagen - orientering</vt:lpstr>
      <vt:lpstr>Visionen</vt:lpstr>
      <vt:lpstr>Planens innehåll</vt:lpstr>
      <vt:lpstr>Stadshagen- tidplan</vt:lpstr>
      <vt:lpstr>Illustrationsplan</vt:lpstr>
      <vt:lpstr>Flygfoto från nordväst – befintlig bebyggelse</vt:lpstr>
      <vt:lpstr>Föreslagen bebyggelse – bildmontage</vt:lpstr>
      <vt:lpstr>Centrala torget vid Electrolux</vt:lpstr>
      <vt:lpstr>Parken vid Barnstigen (Electrolux)</vt:lpstr>
      <vt:lpstr>Västra torget</vt:lpstr>
      <vt:lpstr>Skolan</vt:lpstr>
      <vt:lpstr>Stadshagens IP</vt:lpstr>
      <vt:lpstr>Östra torget</vt:lpstr>
      <vt:lpstr>Parker och lekplatser</vt:lpstr>
      <vt:lpstr>Rasbranten</vt:lpstr>
      <vt:lpstr>Västra torget</vt:lpstr>
      <vt:lpstr>Centrala torget</vt:lpstr>
      <vt:lpstr>Östra torget vid Igeldammsgatan</vt:lpstr>
      <vt:lpstr>PowerPoint-presentation</vt:lpstr>
      <vt:lpstr>PowerPoint-presentation</vt:lpstr>
    </vt:vector>
  </TitlesOfParts>
  <Company>Stockholms stad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 1</dc:title>
  <dc:creator>Stockholms stad</dc:creator>
  <cp:lastModifiedBy>Håkan Rosander</cp:lastModifiedBy>
  <cp:revision>715</cp:revision>
  <cp:lastPrinted>2018-12-03T10:22:44Z</cp:lastPrinted>
  <dcterms:created xsi:type="dcterms:W3CDTF">2013-04-25T08:42:48Z</dcterms:created>
  <dcterms:modified xsi:type="dcterms:W3CDTF">2019-01-07T09:17:47Z</dcterms:modified>
</cp:coreProperties>
</file>